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heme/themeOverride4.xml" ContentType="application/vnd.openxmlformats-officedocument.themeOverr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notesSlides/notesSlide4.xml" ContentType="application/vnd.openxmlformats-officedocument.presentationml.notesSl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39"/>
  </p:notesMasterIdLst>
  <p:sldIdLst>
    <p:sldId id="293" r:id="rId5"/>
    <p:sldId id="327" r:id="rId6"/>
    <p:sldId id="298" r:id="rId7"/>
    <p:sldId id="328" r:id="rId8"/>
    <p:sldId id="307" r:id="rId9"/>
    <p:sldId id="301" r:id="rId10"/>
    <p:sldId id="308" r:id="rId11"/>
    <p:sldId id="319" r:id="rId12"/>
    <p:sldId id="320" r:id="rId13"/>
    <p:sldId id="321" r:id="rId14"/>
    <p:sldId id="329" r:id="rId15"/>
    <p:sldId id="314" r:id="rId16"/>
    <p:sldId id="337" r:id="rId17"/>
    <p:sldId id="330" r:id="rId18"/>
    <p:sldId id="325" r:id="rId19"/>
    <p:sldId id="333" r:id="rId20"/>
    <p:sldId id="331" r:id="rId21"/>
    <p:sldId id="303" r:id="rId22"/>
    <p:sldId id="332" r:id="rId23"/>
    <p:sldId id="338" r:id="rId24"/>
    <p:sldId id="340" r:id="rId25"/>
    <p:sldId id="305" r:id="rId26"/>
    <p:sldId id="334" r:id="rId27"/>
    <p:sldId id="299" r:id="rId28"/>
    <p:sldId id="309" r:id="rId29"/>
    <p:sldId id="306" r:id="rId30"/>
    <p:sldId id="335" r:id="rId31"/>
    <p:sldId id="300" r:id="rId32"/>
    <p:sldId id="302" r:id="rId33"/>
    <p:sldId id="259" r:id="rId34"/>
    <p:sldId id="270" r:id="rId35"/>
    <p:sldId id="336" r:id="rId36"/>
    <p:sldId id="313" r:id="rId37"/>
    <p:sldId id="315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05CF140-7674-427D-BBD4-F406E35F60CD}" v="4" dt="2023-12-05T19:39:43.061"/>
    <p1510:client id="{107FF309-877E-4033-BD91-12118B05EC8E}" v="124" dt="2023-12-06T21:02:34.021"/>
    <p1510:client id="{11BB9E92-0C67-4DCA-B91F-B23F72311A10}" v="146" dt="2023-12-05T01:36:10.269"/>
    <p1510:client id="{1B532A8F-8916-4B64-BED1-D17FBB5A4892}" v="294" dt="2023-12-07T18:20:11.490"/>
    <p1510:client id="{366AA59E-466E-4B14-ADD9-3587BC07BC73}" v="27" dt="2023-12-04T20:50:01.867"/>
    <p1510:client id="{39F657C3-8BC9-4366-B562-F2A45F18208C}" v="229" dt="2023-12-06T21:03:21.154"/>
    <p1510:client id="{430DF368-4830-4B86-95A9-BE3F17B79BE4}" v="969" dt="2023-12-07T17:29:33.987"/>
    <p1510:client id="{44DB2755-5DDE-4FE3-B81E-AC1C80E84A85}" v="3" dt="2023-12-04T20:48:39.323"/>
    <p1510:client id="{4874506B-783F-4485-B918-74590597839D}" v="104" dt="2023-12-07T19:43:25.204"/>
    <p1510:client id="{5984A057-BEF8-47CD-82F3-3EA727A8443A}" v="847" dt="2023-12-05T04:19:13.623"/>
    <p1510:client id="{6509FF3A-1762-4641-84D4-AAE787E663CC}" v="544" dt="2023-12-06T21:02:54.823"/>
    <p1510:client id="{698690CB-C173-478A-BF1B-54FB06AAAABF}" v="293" dt="2023-12-04T22:46:49.662"/>
    <p1510:client id="{7589AFC5-FD01-4AE3-B4C4-210CDF032A1D}" v="47" dt="2023-12-05T18:53:31.799"/>
    <p1510:client id="{7AA2DEA4-F212-4BEE-9807-01FCFD3782E0}" v="194" dt="2023-12-05T19:42:00.234"/>
    <p1510:client id="{8935AC33-B3F5-4F3D-91EE-D8596A4343D7}" v="265" dt="2023-12-05T19:31:27.559"/>
    <p1510:client id="{A056CB83-E024-46CA-B30F-B74A509318BC}" v="69" dt="2023-12-05T14:58:09.102"/>
    <p1510:client id="{A5D43E04-08BE-4FEB-8859-DC9290CC56CF}" v="209" dt="2023-12-06T18:50:17.812"/>
    <p1510:client id="{AB6FBA24-F169-4991-BC6D-72BA9718E789}" v="473" dt="2023-12-05T18:47:36.455"/>
    <p1510:client id="{B7525915-B220-47F5-BD60-348419D5CF3E}" v="27" dt="2023-12-07T20:09:39.691"/>
    <p1510:client id="{C2F13F6D-CE45-4B09-8647-8A26C0A87A3A}" v="128" dt="2023-12-06T21:28:28.093"/>
    <p1510:client id="{C4B74795-D14C-4247-9EF9-88D60F5CF4D9}" v="213" dt="2023-12-06T21:02:41.727"/>
    <p1510:client id="{CA3C9074-DB2B-4027-8059-41CBCB045BC0}" v="162" dt="2023-12-05T01:17:06.561"/>
    <p1510:client id="{CEFE7180-0F2E-4287-BFD5-23756E042A07}" v="18" dt="2023-12-07T19:01:02.751"/>
    <p1510:client id="{D9C16E15-FA07-4820-9C6B-0FC4F00BBF99}" v="764" dt="2023-12-05T16:49:07.374"/>
    <p1510:client id="{F161F938-B0D0-4C4D-86CE-01C935F8FC96}" v="360" dt="2023-12-05T03:18:46.496"/>
    <p1510:client id="{F60E732E-7190-4F4E-8667-9A0287372731}" v="13" dt="2023-12-04T19:36:02.65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 varScale="1">
        <p:scale>
          <a:sx n="66" d="100"/>
          <a:sy n="66" d="100"/>
        </p:scale>
        <p:origin x="0" y="0"/>
      </p:cViewPr>
      <p:guideLst/>
    </p:cSldViewPr>
  </p:slide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sv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svg"/><Relationship Id="rId4" Type="http://schemas.openxmlformats.org/officeDocument/2006/relationships/image" Target="../media/image15.svg"/><Relationship Id="rId9" Type="http://schemas.openxmlformats.org/officeDocument/2006/relationships/image" Target="../media/image20.pn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svg"/><Relationship Id="rId1" Type="http://schemas.openxmlformats.org/officeDocument/2006/relationships/image" Target="../media/image57.png"/><Relationship Id="rId6" Type="http://schemas.openxmlformats.org/officeDocument/2006/relationships/image" Target="../media/image62.svg"/><Relationship Id="rId5" Type="http://schemas.openxmlformats.org/officeDocument/2006/relationships/image" Target="../media/image61.png"/><Relationship Id="rId4" Type="http://schemas.openxmlformats.org/officeDocument/2006/relationships/image" Target="../media/image60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sv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svg"/><Relationship Id="rId4" Type="http://schemas.openxmlformats.org/officeDocument/2006/relationships/image" Target="../media/image15.svg"/><Relationship Id="rId9" Type="http://schemas.openxmlformats.org/officeDocument/2006/relationships/image" Target="../media/image20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svg"/><Relationship Id="rId1" Type="http://schemas.openxmlformats.org/officeDocument/2006/relationships/image" Target="../media/image57.png"/><Relationship Id="rId6" Type="http://schemas.openxmlformats.org/officeDocument/2006/relationships/image" Target="../media/image62.svg"/><Relationship Id="rId5" Type="http://schemas.openxmlformats.org/officeDocument/2006/relationships/image" Target="../media/image61.png"/><Relationship Id="rId4" Type="http://schemas.openxmlformats.org/officeDocument/2006/relationships/image" Target="../media/image6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C77558D-CDEB-454F-BA31-8DE619D3A590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15B51E3C-094B-4634-9B41-74C8C56A9D1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Is there potential bias against Superhosts in customer ratings and reviews? </a:t>
          </a:r>
        </a:p>
      </dgm:t>
    </dgm:pt>
    <dgm:pt modelId="{1249969C-7320-4B38-956D-C8FDAB68CFCB}" type="parTrans" cxnId="{9E905468-0A7E-4A2C-A032-C5B821AC7A37}">
      <dgm:prSet/>
      <dgm:spPr/>
      <dgm:t>
        <a:bodyPr/>
        <a:lstStyle/>
        <a:p>
          <a:endParaRPr lang="en-US"/>
        </a:p>
      </dgm:t>
    </dgm:pt>
    <dgm:pt modelId="{62D2C8CF-401F-416C-AD8E-1A1102104826}" type="sibTrans" cxnId="{9E905468-0A7E-4A2C-A032-C5B821AC7A37}">
      <dgm:prSet/>
      <dgm:spPr/>
      <dgm:t>
        <a:bodyPr/>
        <a:lstStyle/>
        <a:p>
          <a:endParaRPr lang="en-US"/>
        </a:p>
      </dgm:t>
    </dgm:pt>
    <dgm:pt modelId="{AEE01951-DB01-423A-AFFB-85D94DF1714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Explore how Superhost activity clusters. Does having a Superhost in a neighborhood raise the quality of hosts in the area?</a:t>
          </a:r>
        </a:p>
      </dgm:t>
    </dgm:pt>
    <dgm:pt modelId="{A72CB091-E55A-4389-BB0B-C70AF06DAD33}" type="parTrans" cxnId="{DE3F98D3-C43F-4BB7-BF7A-53139687BE9A}">
      <dgm:prSet/>
      <dgm:spPr/>
      <dgm:t>
        <a:bodyPr/>
        <a:lstStyle/>
        <a:p>
          <a:endParaRPr lang="en-US"/>
        </a:p>
      </dgm:t>
    </dgm:pt>
    <dgm:pt modelId="{92C026AC-57CD-437E-A1BF-3DAF74872198}" type="sibTrans" cxnId="{DE3F98D3-C43F-4BB7-BF7A-53139687BE9A}">
      <dgm:prSet/>
      <dgm:spPr/>
      <dgm:t>
        <a:bodyPr/>
        <a:lstStyle/>
        <a:p>
          <a:endParaRPr lang="en-US"/>
        </a:p>
      </dgm:t>
    </dgm:pt>
    <dgm:pt modelId="{E2EF67AC-EA82-42A9-9B3D-1E3353A9137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Is there a correlation between </a:t>
          </a:r>
          <a:r>
            <a:rPr lang="en-US" err="1"/>
            <a:t>Superhosts</a:t>
          </a:r>
          <a:r>
            <a:rPr lang="en-US"/>
            <a:t> and price?</a:t>
          </a:r>
        </a:p>
      </dgm:t>
    </dgm:pt>
    <dgm:pt modelId="{71D1BF93-FEB5-466D-91F1-71F3B4245736}" type="parTrans" cxnId="{6B7A116B-E78E-44D3-B5FA-EBAAD10E0485}">
      <dgm:prSet/>
      <dgm:spPr/>
      <dgm:t>
        <a:bodyPr/>
        <a:lstStyle/>
        <a:p>
          <a:endParaRPr lang="en-US"/>
        </a:p>
      </dgm:t>
    </dgm:pt>
    <dgm:pt modelId="{A66BAA06-7099-4E50-8E1A-AA0D427BBFBF}" type="sibTrans" cxnId="{6B7A116B-E78E-44D3-B5FA-EBAAD10E0485}">
      <dgm:prSet/>
      <dgm:spPr/>
      <dgm:t>
        <a:bodyPr/>
        <a:lstStyle/>
        <a:p>
          <a:endParaRPr lang="en-US"/>
        </a:p>
      </dgm:t>
    </dgm:pt>
    <dgm:pt modelId="{5BA9C6B3-2D5D-435A-8CD2-7F4EB9DF56F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Which properties and locations are more likely to have Superhosts?</a:t>
          </a:r>
        </a:p>
      </dgm:t>
    </dgm:pt>
    <dgm:pt modelId="{A31B416E-3E73-41B7-BE0B-F84AEBADCDB7}" type="parTrans" cxnId="{2EEA3C19-1E00-409D-94D9-3909173E5BC9}">
      <dgm:prSet/>
      <dgm:spPr/>
      <dgm:t>
        <a:bodyPr/>
        <a:lstStyle/>
        <a:p>
          <a:endParaRPr lang="en-US"/>
        </a:p>
      </dgm:t>
    </dgm:pt>
    <dgm:pt modelId="{802A7628-9A1E-4BBB-8554-CC5AA3AA4E85}" type="sibTrans" cxnId="{2EEA3C19-1E00-409D-94D9-3909173E5BC9}">
      <dgm:prSet/>
      <dgm:spPr/>
      <dgm:t>
        <a:bodyPr/>
        <a:lstStyle/>
        <a:p>
          <a:endParaRPr lang="en-US"/>
        </a:p>
      </dgm:t>
    </dgm:pt>
    <dgm:pt modelId="{F134AD9E-9E85-41FE-B2F7-419897A996C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Is there a correlation between minimum night stay requirements and Superhost status?</a:t>
          </a:r>
        </a:p>
      </dgm:t>
    </dgm:pt>
    <dgm:pt modelId="{E115A4BA-34E3-42A3-80D0-0612B328FCFC}" type="parTrans" cxnId="{C88F12F8-F9F1-471E-A969-C84B60B0AB76}">
      <dgm:prSet/>
      <dgm:spPr/>
      <dgm:t>
        <a:bodyPr/>
        <a:lstStyle/>
        <a:p>
          <a:endParaRPr lang="en-US"/>
        </a:p>
      </dgm:t>
    </dgm:pt>
    <dgm:pt modelId="{B84F675A-1129-42B4-AE4C-E977D13FF711}" type="sibTrans" cxnId="{C88F12F8-F9F1-471E-A969-C84B60B0AB76}">
      <dgm:prSet/>
      <dgm:spPr/>
      <dgm:t>
        <a:bodyPr/>
        <a:lstStyle/>
        <a:p>
          <a:endParaRPr lang="en-US"/>
        </a:p>
      </dgm:t>
    </dgm:pt>
    <dgm:pt modelId="{7AE1EA89-5707-42D3-A953-8002F339BFE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Is there a correlation between availability and Superhost status?</a:t>
          </a:r>
        </a:p>
      </dgm:t>
    </dgm:pt>
    <dgm:pt modelId="{542AEF40-6D18-418E-A1A4-68D5A16641A0}" type="parTrans" cxnId="{0F1A1FC7-CDFA-43A7-9D53-5BE621E0D77F}">
      <dgm:prSet/>
      <dgm:spPr/>
      <dgm:t>
        <a:bodyPr/>
        <a:lstStyle/>
        <a:p>
          <a:endParaRPr lang="en-US"/>
        </a:p>
      </dgm:t>
    </dgm:pt>
    <dgm:pt modelId="{7C42F5F1-2A2B-49B4-9D07-CD6A89463877}" type="sibTrans" cxnId="{0F1A1FC7-CDFA-43A7-9D53-5BE621E0D77F}">
      <dgm:prSet/>
      <dgm:spPr/>
      <dgm:t>
        <a:bodyPr/>
        <a:lstStyle/>
        <a:p>
          <a:endParaRPr lang="en-US"/>
        </a:p>
      </dgm:t>
    </dgm:pt>
    <dgm:pt modelId="{B3F2CDF5-39BA-4DB4-9755-7F4F3D06B647}" type="pres">
      <dgm:prSet presAssocID="{3C77558D-CDEB-454F-BA31-8DE619D3A590}" presName="root" presStyleCnt="0">
        <dgm:presLayoutVars>
          <dgm:dir/>
          <dgm:resizeHandles val="exact"/>
        </dgm:presLayoutVars>
      </dgm:prSet>
      <dgm:spPr/>
    </dgm:pt>
    <dgm:pt modelId="{4A2313EE-D243-4472-B13D-82D8D362758A}" type="pres">
      <dgm:prSet presAssocID="{15B51E3C-094B-4634-9B41-74C8C56A9D17}" presName="compNode" presStyleCnt="0"/>
      <dgm:spPr/>
    </dgm:pt>
    <dgm:pt modelId="{62F352F5-DD61-493A-9B7F-0EFA7D65552F}" type="pres">
      <dgm:prSet presAssocID="{15B51E3C-094B-4634-9B41-74C8C56A9D17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ustomer Review"/>
        </a:ext>
      </dgm:extLst>
    </dgm:pt>
    <dgm:pt modelId="{AFFC9470-1575-43B7-9886-D6A1CC889019}" type="pres">
      <dgm:prSet presAssocID="{15B51E3C-094B-4634-9B41-74C8C56A9D17}" presName="spaceRect" presStyleCnt="0"/>
      <dgm:spPr/>
    </dgm:pt>
    <dgm:pt modelId="{0A1A6F09-D4FB-4922-A9A2-FBB2A3FB177B}" type="pres">
      <dgm:prSet presAssocID="{15B51E3C-094B-4634-9B41-74C8C56A9D17}" presName="textRect" presStyleLbl="revTx" presStyleIdx="0" presStyleCnt="6">
        <dgm:presLayoutVars>
          <dgm:chMax val="1"/>
          <dgm:chPref val="1"/>
        </dgm:presLayoutVars>
      </dgm:prSet>
      <dgm:spPr/>
    </dgm:pt>
    <dgm:pt modelId="{354A41AB-537C-4494-B1E8-B6A8C9F0358A}" type="pres">
      <dgm:prSet presAssocID="{62D2C8CF-401F-416C-AD8E-1A1102104826}" presName="sibTrans" presStyleCnt="0"/>
      <dgm:spPr/>
    </dgm:pt>
    <dgm:pt modelId="{82BD915F-1CF7-4A89-87B2-7A77DA1C1770}" type="pres">
      <dgm:prSet presAssocID="{AEE01951-DB01-423A-AFFB-85D94DF1714B}" presName="compNode" presStyleCnt="0"/>
      <dgm:spPr/>
    </dgm:pt>
    <dgm:pt modelId="{56F1B2C5-86E0-4239-B5AF-0E7F562CDD7C}" type="pres">
      <dgm:prSet presAssocID="{AEE01951-DB01-423A-AFFB-85D94DF1714B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ity"/>
        </a:ext>
      </dgm:extLst>
    </dgm:pt>
    <dgm:pt modelId="{D9C47873-3906-4E72-B9CE-D57E5EE5B4D1}" type="pres">
      <dgm:prSet presAssocID="{AEE01951-DB01-423A-AFFB-85D94DF1714B}" presName="spaceRect" presStyleCnt="0"/>
      <dgm:spPr/>
    </dgm:pt>
    <dgm:pt modelId="{2FCA5079-D88E-436E-80C2-25DAD0294140}" type="pres">
      <dgm:prSet presAssocID="{AEE01951-DB01-423A-AFFB-85D94DF1714B}" presName="textRect" presStyleLbl="revTx" presStyleIdx="1" presStyleCnt="6">
        <dgm:presLayoutVars>
          <dgm:chMax val="1"/>
          <dgm:chPref val="1"/>
        </dgm:presLayoutVars>
      </dgm:prSet>
      <dgm:spPr/>
    </dgm:pt>
    <dgm:pt modelId="{8F03A871-6FBA-4884-8A67-7B7C6CAF95ED}" type="pres">
      <dgm:prSet presAssocID="{92C026AC-57CD-437E-A1BF-3DAF74872198}" presName="sibTrans" presStyleCnt="0"/>
      <dgm:spPr/>
    </dgm:pt>
    <dgm:pt modelId="{4F8CA012-FE1B-47E8-992F-5D5F69624473}" type="pres">
      <dgm:prSet presAssocID="{E2EF67AC-EA82-42A9-9B3D-1E3353A9137E}" presName="compNode" presStyleCnt="0"/>
      <dgm:spPr/>
    </dgm:pt>
    <dgm:pt modelId="{291664B1-4525-46A5-9061-02EE686F122D}" type="pres">
      <dgm:prSet presAssocID="{E2EF67AC-EA82-42A9-9B3D-1E3353A9137E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llar"/>
        </a:ext>
      </dgm:extLst>
    </dgm:pt>
    <dgm:pt modelId="{6484AC30-2EBB-4DFA-B44C-C798A5AB4F9C}" type="pres">
      <dgm:prSet presAssocID="{E2EF67AC-EA82-42A9-9B3D-1E3353A9137E}" presName="spaceRect" presStyleCnt="0"/>
      <dgm:spPr/>
    </dgm:pt>
    <dgm:pt modelId="{A542FA2A-1134-427B-8FDA-BD4CDF6795E6}" type="pres">
      <dgm:prSet presAssocID="{E2EF67AC-EA82-42A9-9B3D-1E3353A9137E}" presName="textRect" presStyleLbl="revTx" presStyleIdx="2" presStyleCnt="6" custScaleX="110423">
        <dgm:presLayoutVars>
          <dgm:chMax val="1"/>
          <dgm:chPref val="1"/>
        </dgm:presLayoutVars>
      </dgm:prSet>
      <dgm:spPr/>
    </dgm:pt>
    <dgm:pt modelId="{CD685C39-EA99-46F0-8CB0-4E5807EFA53C}" type="pres">
      <dgm:prSet presAssocID="{A66BAA06-7099-4E50-8E1A-AA0D427BBFBF}" presName="sibTrans" presStyleCnt="0"/>
      <dgm:spPr/>
    </dgm:pt>
    <dgm:pt modelId="{21F5ADE5-F022-4EEC-B89D-5EDB4C18B4BB}" type="pres">
      <dgm:prSet presAssocID="{5BA9C6B3-2D5D-435A-8CD2-7F4EB9DF56F1}" presName="compNode" presStyleCnt="0"/>
      <dgm:spPr/>
    </dgm:pt>
    <dgm:pt modelId="{ACCB5D76-4FDF-44E5-867F-D6FF62E7EEEA}" type="pres">
      <dgm:prSet presAssocID="{5BA9C6B3-2D5D-435A-8CD2-7F4EB9DF56F1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ilding"/>
        </a:ext>
      </dgm:extLst>
    </dgm:pt>
    <dgm:pt modelId="{35C2B11E-856B-4241-B721-24A73FD5671C}" type="pres">
      <dgm:prSet presAssocID="{5BA9C6B3-2D5D-435A-8CD2-7F4EB9DF56F1}" presName="spaceRect" presStyleCnt="0"/>
      <dgm:spPr/>
    </dgm:pt>
    <dgm:pt modelId="{DD0958BE-0E0B-400D-A53A-9D4C21F7AE7A}" type="pres">
      <dgm:prSet presAssocID="{5BA9C6B3-2D5D-435A-8CD2-7F4EB9DF56F1}" presName="textRect" presStyleLbl="revTx" presStyleIdx="3" presStyleCnt="6">
        <dgm:presLayoutVars>
          <dgm:chMax val="1"/>
          <dgm:chPref val="1"/>
        </dgm:presLayoutVars>
      </dgm:prSet>
      <dgm:spPr/>
    </dgm:pt>
    <dgm:pt modelId="{8A319A6B-DC59-4993-9A49-2EABB511E6B8}" type="pres">
      <dgm:prSet presAssocID="{802A7628-9A1E-4BBB-8554-CC5AA3AA4E85}" presName="sibTrans" presStyleCnt="0"/>
      <dgm:spPr/>
    </dgm:pt>
    <dgm:pt modelId="{5A509991-AB2E-4E70-AFAA-D06173267ED9}" type="pres">
      <dgm:prSet presAssocID="{F134AD9E-9E85-41FE-B2F7-419897A996C1}" presName="compNode" presStyleCnt="0"/>
      <dgm:spPr/>
    </dgm:pt>
    <dgm:pt modelId="{F01A9D90-2573-445B-8BEF-8A521A1EE7BB}" type="pres">
      <dgm:prSet presAssocID="{F134AD9E-9E85-41FE-B2F7-419897A996C1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on and stars"/>
        </a:ext>
      </dgm:extLst>
    </dgm:pt>
    <dgm:pt modelId="{AA5FBB64-4F90-443A-8143-71E8E8B069D3}" type="pres">
      <dgm:prSet presAssocID="{F134AD9E-9E85-41FE-B2F7-419897A996C1}" presName="spaceRect" presStyleCnt="0"/>
      <dgm:spPr/>
    </dgm:pt>
    <dgm:pt modelId="{C4C57096-3AC3-49F5-9DBF-6ED6AFDD8023}" type="pres">
      <dgm:prSet presAssocID="{F134AD9E-9E85-41FE-B2F7-419897A996C1}" presName="textRect" presStyleLbl="revTx" presStyleIdx="4" presStyleCnt="6">
        <dgm:presLayoutVars>
          <dgm:chMax val="1"/>
          <dgm:chPref val="1"/>
        </dgm:presLayoutVars>
      </dgm:prSet>
      <dgm:spPr/>
    </dgm:pt>
    <dgm:pt modelId="{DDE94951-7A01-4171-8CF7-5B741F20B8DC}" type="pres">
      <dgm:prSet presAssocID="{B84F675A-1129-42B4-AE4C-E977D13FF711}" presName="sibTrans" presStyleCnt="0"/>
      <dgm:spPr/>
    </dgm:pt>
    <dgm:pt modelId="{242D3117-6595-4E8C-9B08-AC57AAB8B482}" type="pres">
      <dgm:prSet presAssocID="{7AE1EA89-5707-42D3-A953-8002F339BFEE}" presName="compNode" presStyleCnt="0"/>
      <dgm:spPr/>
    </dgm:pt>
    <dgm:pt modelId="{56872F3A-04BE-495F-A197-E6360B30E603}" type="pres">
      <dgm:prSet presAssocID="{7AE1EA89-5707-42D3-A953-8002F339BFEE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BCA7A73D-FFF2-4A75-8979-BAD8EE4010BC}" type="pres">
      <dgm:prSet presAssocID="{7AE1EA89-5707-42D3-A953-8002F339BFEE}" presName="spaceRect" presStyleCnt="0"/>
      <dgm:spPr/>
    </dgm:pt>
    <dgm:pt modelId="{38A5738D-2321-4EB5-86BC-4BB4EB176407}" type="pres">
      <dgm:prSet presAssocID="{7AE1EA89-5707-42D3-A953-8002F339BFEE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E5210C17-15A3-49BA-B96D-8C860ED1D976}" type="presOf" srcId="{7AE1EA89-5707-42D3-A953-8002F339BFEE}" destId="{38A5738D-2321-4EB5-86BC-4BB4EB176407}" srcOrd="0" destOrd="0" presId="urn:microsoft.com/office/officeart/2018/2/layout/IconLabelList"/>
    <dgm:cxn modelId="{2EEA3C19-1E00-409D-94D9-3909173E5BC9}" srcId="{3C77558D-CDEB-454F-BA31-8DE619D3A590}" destId="{5BA9C6B3-2D5D-435A-8CD2-7F4EB9DF56F1}" srcOrd="3" destOrd="0" parTransId="{A31B416E-3E73-41B7-BE0B-F84AEBADCDB7}" sibTransId="{802A7628-9A1E-4BBB-8554-CC5AA3AA4E85}"/>
    <dgm:cxn modelId="{056FF05F-E0CC-48E0-8C54-E46F3F230EEB}" type="presOf" srcId="{E2EF67AC-EA82-42A9-9B3D-1E3353A9137E}" destId="{A542FA2A-1134-427B-8FDA-BD4CDF6795E6}" srcOrd="0" destOrd="0" presId="urn:microsoft.com/office/officeart/2018/2/layout/IconLabelList"/>
    <dgm:cxn modelId="{9E905468-0A7E-4A2C-A032-C5B821AC7A37}" srcId="{3C77558D-CDEB-454F-BA31-8DE619D3A590}" destId="{15B51E3C-094B-4634-9B41-74C8C56A9D17}" srcOrd="0" destOrd="0" parTransId="{1249969C-7320-4B38-956D-C8FDAB68CFCB}" sibTransId="{62D2C8CF-401F-416C-AD8E-1A1102104826}"/>
    <dgm:cxn modelId="{6B7A116B-E78E-44D3-B5FA-EBAAD10E0485}" srcId="{3C77558D-CDEB-454F-BA31-8DE619D3A590}" destId="{E2EF67AC-EA82-42A9-9B3D-1E3353A9137E}" srcOrd="2" destOrd="0" parTransId="{71D1BF93-FEB5-466D-91F1-71F3B4245736}" sibTransId="{A66BAA06-7099-4E50-8E1A-AA0D427BBFBF}"/>
    <dgm:cxn modelId="{56308774-4A98-4810-9466-F985B71BF23D}" type="presOf" srcId="{3C77558D-CDEB-454F-BA31-8DE619D3A590}" destId="{B3F2CDF5-39BA-4DB4-9755-7F4F3D06B647}" srcOrd="0" destOrd="0" presId="urn:microsoft.com/office/officeart/2018/2/layout/IconLabelList"/>
    <dgm:cxn modelId="{D32C0255-723D-4284-A19C-368228161898}" type="presOf" srcId="{F134AD9E-9E85-41FE-B2F7-419897A996C1}" destId="{C4C57096-3AC3-49F5-9DBF-6ED6AFDD8023}" srcOrd="0" destOrd="0" presId="urn:microsoft.com/office/officeart/2018/2/layout/IconLabelList"/>
    <dgm:cxn modelId="{7587B1A7-5112-4788-BD45-E95890FFA629}" type="presOf" srcId="{5BA9C6B3-2D5D-435A-8CD2-7F4EB9DF56F1}" destId="{DD0958BE-0E0B-400D-A53A-9D4C21F7AE7A}" srcOrd="0" destOrd="0" presId="urn:microsoft.com/office/officeart/2018/2/layout/IconLabelList"/>
    <dgm:cxn modelId="{0F1A1FC7-CDFA-43A7-9D53-5BE621E0D77F}" srcId="{3C77558D-CDEB-454F-BA31-8DE619D3A590}" destId="{7AE1EA89-5707-42D3-A953-8002F339BFEE}" srcOrd="5" destOrd="0" parTransId="{542AEF40-6D18-418E-A1A4-68D5A16641A0}" sibTransId="{7C42F5F1-2A2B-49B4-9D07-CD6A89463877}"/>
    <dgm:cxn modelId="{CE0E75D2-BF5A-4E86-A7D7-2FC5BB9BB4E0}" type="presOf" srcId="{15B51E3C-094B-4634-9B41-74C8C56A9D17}" destId="{0A1A6F09-D4FB-4922-A9A2-FBB2A3FB177B}" srcOrd="0" destOrd="0" presId="urn:microsoft.com/office/officeart/2018/2/layout/IconLabelList"/>
    <dgm:cxn modelId="{DE3F98D3-C43F-4BB7-BF7A-53139687BE9A}" srcId="{3C77558D-CDEB-454F-BA31-8DE619D3A590}" destId="{AEE01951-DB01-423A-AFFB-85D94DF1714B}" srcOrd="1" destOrd="0" parTransId="{A72CB091-E55A-4389-BB0B-C70AF06DAD33}" sibTransId="{92C026AC-57CD-437E-A1BF-3DAF74872198}"/>
    <dgm:cxn modelId="{95D8C7F1-7A0C-49A9-95B4-5BB810B00657}" type="presOf" srcId="{AEE01951-DB01-423A-AFFB-85D94DF1714B}" destId="{2FCA5079-D88E-436E-80C2-25DAD0294140}" srcOrd="0" destOrd="0" presId="urn:microsoft.com/office/officeart/2018/2/layout/IconLabelList"/>
    <dgm:cxn modelId="{C88F12F8-F9F1-471E-A969-C84B60B0AB76}" srcId="{3C77558D-CDEB-454F-BA31-8DE619D3A590}" destId="{F134AD9E-9E85-41FE-B2F7-419897A996C1}" srcOrd="4" destOrd="0" parTransId="{E115A4BA-34E3-42A3-80D0-0612B328FCFC}" sibTransId="{B84F675A-1129-42B4-AE4C-E977D13FF711}"/>
    <dgm:cxn modelId="{66D67A2B-8EDC-4966-A628-27568A9A893D}" type="presParOf" srcId="{B3F2CDF5-39BA-4DB4-9755-7F4F3D06B647}" destId="{4A2313EE-D243-4472-B13D-82D8D362758A}" srcOrd="0" destOrd="0" presId="urn:microsoft.com/office/officeart/2018/2/layout/IconLabelList"/>
    <dgm:cxn modelId="{9DD16D36-0AF8-4C46-BFB8-BD66FA4B66B3}" type="presParOf" srcId="{4A2313EE-D243-4472-B13D-82D8D362758A}" destId="{62F352F5-DD61-493A-9B7F-0EFA7D65552F}" srcOrd="0" destOrd="0" presId="urn:microsoft.com/office/officeart/2018/2/layout/IconLabelList"/>
    <dgm:cxn modelId="{741185A0-20CA-491D-B7D8-A6CD92E1B9B1}" type="presParOf" srcId="{4A2313EE-D243-4472-B13D-82D8D362758A}" destId="{AFFC9470-1575-43B7-9886-D6A1CC889019}" srcOrd="1" destOrd="0" presId="urn:microsoft.com/office/officeart/2018/2/layout/IconLabelList"/>
    <dgm:cxn modelId="{4028CD4A-D2D8-47C4-98CC-A52F01BA4A3E}" type="presParOf" srcId="{4A2313EE-D243-4472-B13D-82D8D362758A}" destId="{0A1A6F09-D4FB-4922-A9A2-FBB2A3FB177B}" srcOrd="2" destOrd="0" presId="urn:microsoft.com/office/officeart/2018/2/layout/IconLabelList"/>
    <dgm:cxn modelId="{70C2C013-A398-4C39-8C35-769953093BBA}" type="presParOf" srcId="{B3F2CDF5-39BA-4DB4-9755-7F4F3D06B647}" destId="{354A41AB-537C-4494-B1E8-B6A8C9F0358A}" srcOrd="1" destOrd="0" presId="urn:microsoft.com/office/officeart/2018/2/layout/IconLabelList"/>
    <dgm:cxn modelId="{93093787-B981-4240-9482-F0FA3D2A3FB0}" type="presParOf" srcId="{B3F2CDF5-39BA-4DB4-9755-7F4F3D06B647}" destId="{82BD915F-1CF7-4A89-87B2-7A77DA1C1770}" srcOrd="2" destOrd="0" presId="urn:microsoft.com/office/officeart/2018/2/layout/IconLabelList"/>
    <dgm:cxn modelId="{41A1E789-FBD2-4574-A805-119D083A13EA}" type="presParOf" srcId="{82BD915F-1CF7-4A89-87B2-7A77DA1C1770}" destId="{56F1B2C5-86E0-4239-B5AF-0E7F562CDD7C}" srcOrd="0" destOrd="0" presId="urn:microsoft.com/office/officeart/2018/2/layout/IconLabelList"/>
    <dgm:cxn modelId="{EE01D529-9D32-49B9-99E1-6D99E957CCBE}" type="presParOf" srcId="{82BD915F-1CF7-4A89-87B2-7A77DA1C1770}" destId="{D9C47873-3906-4E72-B9CE-D57E5EE5B4D1}" srcOrd="1" destOrd="0" presId="urn:microsoft.com/office/officeart/2018/2/layout/IconLabelList"/>
    <dgm:cxn modelId="{B5A16F91-FC34-434F-8C14-4DBA0E3CD05F}" type="presParOf" srcId="{82BD915F-1CF7-4A89-87B2-7A77DA1C1770}" destId="{2FCA5079-D88E-436E-80C2-25DAD0294140}" srcOrd="2" destOrd="0" presId="urn:microsoft.com/office/officeart/2018/2/layout/IconLabelList"/>
    <dgm:cxn modelId="{B600F8A5-A194-47E5-B848-959EC405A238}" type="presParOf" srcId="{B3F2CDF5-39BA-4DB4-9755-7F4F3D06B647}" destId="{8F03A871-6FBA-4884-8A67-7B7C6CAF95ED}" srcOrd="3" destOrd="0" presId="urn:microsoft.com/office/officeart/2018/2/layout/IconLabelList"/>
    <dgm:cxn modelId="{0468B725-A84A-423F-8E29-0C64DEDC3142}" type="presParOf" srcId="{B3F2CDF5-39BA-4DB4-9755-7F4F3D06B647}" destId="{4F8CA012-FE1B-47E8-992F-5D5F69624473}" srcOrd="4" destOrd="0" presId="urn:microsoft.com/office/officeart/2018/2/layout/IconLabelList"/>
    <dgm:cxn modelId="{9AF04687-489D-40C2-B5B0-77E4CC462668}" type="presParOf" srcId="{4F8CA012-FE1B-47E8-992F-5D5F69624473}" destId="{291664B1-4525-46A5-9061-02EE686F122D}" srcOrd="0" destOrd="0" presId="urn:microsoft.com/office/officeart/2018/2/layout/IconLabelList"/>
    <dgm:cxn modelId="{8ADB52A9-DEA5-48E2-978E-EC000E89DDA3}" type="presParOf" srcId="{4F8CA012-FE1B-47E8-992F-5D5F69624473}" destId="{6484AC30-2EBB-4DFA-B44C-C798A5AB4F9C}" srcOrd="1" destOrd="0" presId="urn:microsoft.com/office/officeart/2018/2/layout/IconLabelList"/>
    <dgm:cxn modelId="{D6BEFABE-3105-4ADA-ACEB-429971D51CA2}" type="presParOf" srcId="{4F8CA012-FE1B-47E8-992F-5D5F69624473}" destId="{A542FA2A-1134-427B-8FDA-BD4CDF6795E6}" srcOrd="2" destOrd="0" presId="urn:microsoft.com/office/officeart/2018/2/layout/IconLabelList"/>
    <dgm:cxn modelId="{A2C45987-BBBE-4835-AFD0-592305A1D148}" type="presParOf" srcId="{B3F2CDF5-39BA-4DB4-9755-7F4F3D06B647}" destId="{CD685C39-EA99-46F0-8CB0-4E5807EFA53C}" srcOrd="5" destOrd="0" presId="urn:microsoft.com/office/officeart/2018/2/layout/IconLabelList"/>
    <dgm:cxn modelId="{3835F6EF-0E9B-403E-BEC3-431448EF2874}" type="presParOf" srcId="{B3F2CDF5-39BA-4DB4-9755-7F4F3D06B647}" destId="{21F5ADE5-F022-4EEC-B89D-5EDB4C18B4BB}" srcOrd="6" destOrd="0" presId="urn:microsoft.com/office/officeart/2018/2/layout/IconLabelList"/>
    <dgm:cxn modelId="{B7FB6A80-5377-4A1F-B184-3BE513A3D185}" type="presParOf" srcId="{21F5ADE5-F022-4EEC-B89D-5EDB4C18B4BB}" destId="{ACCB5D76-4FDF-44E5-867F-D6FF62E7EEEA}" srcOrd="0" destOrd="0" presId="urn:microsoft.com/office/officeart/2018/2/layout/IconLabelList"/>
    <dgm:cxn modelId="{C179A22C-374F-4196-BDAC-B5E4644F2615}" type="presParOf" srcId="{21F5ADE5-F022-4EEC-B89D-5EDB4C18B4BB}" destId="{35C2B11E-856B-4241-B721-24A73FD5671C}" srcOrd="1" destOrd="0" presId="urn:microsoft.com/office/officeart/2018/2/layout/IconLabelList"/>
    <dgm:cxn modelId="{1BD9862D-EBCB-4656-A8B2-312929A1889B}" type="presParOf" srcId="{21F5ADE5-F022-4EEC-B89D-5EDB4C18B4BB}" destId="{DD0958BE-0E0B-400D-A53A-9D4C21F7AE7A}" srcOrd="2" destOrd="0" presId="urn:microsoft.com/office/officeart/2018/2/layout/IconLabelList"/>
    <dgm:cxn modelId="{32A4CA86-C28F-4C1C-B6FA-236C721A89D7}" type="presParOf" srcId="{B3F2CDF5-39BA-4DB4-9755-7F4F3D06B647}" destId="{8A319A6B-DC59-4993-9A49-2EABB511E6B8}" srcOrd="7" destOrd="0" presId="urn:microsoft.com/office/officeart/2018/2/layout/IconLabelList"/>
    <dgm:cxn modelId="{8E56D1AB-B894-4937-B083-4765CD9062FF}" type="presParOf" srcId="{B3F2CDF5-39BA-4DB4-9755-7F4F3D06B647}" destId="{5A509991-AB2E-4E70-AFAA-D06173267ED9}" srcOrd="8" destOrd="0" presId="urn:microsoft.com/office/officeart/2018/2/layout/IconLabelList"/>
    <dgm:cxn modelId="{93FD27E6-1B97-4BBC-925B-513327B41A0D}" type="presParOf" srcId="{5A509991-AB2E-4E70-AFAA-D06173267ED9}" destId="{F01A9D90-2573-445B-8BEF-8A521A1EE7BB}" srcOrd="0" destOrd="0" presId="urn:microsoft.com/office/officeart/2018/2/layout/IconLabelList"/>
    <dgm:cxn modelId="{56D2A72E-35F2-412A-A610-69569D177B1F}" type="presParOf" srcId="{5A509991-AB2E-4E70-AFAA-D06173267ED9}" destId="{AA5FBB64-4F90-443A-8143-71E8E8B069D3}" srcOrd="1" destOrd="0" presId="urn:microsoft.com/office/officeart/2018/2/layout/IconLabelList"/>
    <dgm:cxn modelId="{DD933923-2782-4F44-84BE-B04A76F69C93}" type="presParOf" srcId="{5A509991-AB2E-4E70-AFAA-D06173267ED9}" destId="{C4C57096-3AC3-49F5-9DBF-6ED6AFDD8023}" srcOrd="2" destOrd="0" presId="urn:microsoft.com/office/officeart/2018/2/layout/IconLabelList"/>
    <dgm:cxn modelId="{B047F37F-7EA7-4D83-9E12-AFDD49B0A9F4}" type="presParOf" srcId="{B3F2CDF5-39BA-4DB4-9755-7F4F3D06B647}" destId="{DDE94951-7A01-4171-8CF7-5B741F20B8DC}" srcOrd="9" destOrd="0" presId="urn:microsoft.com/office/officeart/2018/2/layout/IconLabelList"/>
    <dgm:cxn modelId="{807C9C51-3ECF-4DFA-8356-FFE06F393624}" type="presParOf" srcId="{B3F2CDF5-39BA-4DB4-9755-7F4F3D06B647}" destId="{242D3117-6595-4E8C-9B08-AC57AAB8B482}" srcOrd="10" destOrd="0" presId="urn:microsoft.com/office/officeart/2018/2/layout/IconLabelList"/>
    <dgm:cxn modelId="{010AFCB5-2EFD-45CB-AD9A-EE805590D45A}" type="presParOf" srcId="{242D3117-6595-4E8C-9B08-AC57AAB8B482}" destId="{56872F3A-04BE-495F-A197-E6360B30E603}" srcOrd="0" destOrd="0" presId="urn:microsoft.com/office/officeart/2018/2/layout/IconLabelList"/>
    <dgm:cxn modelId="{3D4AD7F0-BA4C-41BB-B833-4701601CC867}" type="presParOf" srcId="{242D3117-6595-4E8C-9B08-AC57AAB8B482}" destId="{BCA7A73D-FFF2-4A75-8979-BAD8EE4010BC}" srcOrd="1" destOrd="0" presId="urn:microsoft.com/office/officeart/2018/2/layout/IconLabelList"/>
    <dgm:cxn modelId="{8F84EEF1-89B0-42E2-BD18-5A0D675F1A35}" type="presParOf" srcId="{242D3117-6595-4E8C-9B08-AC57AAB8B482}" destId="{38A5738D-2321-4EB5-86BC-4BB4EB176407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5A564DE-5063-4471-948C-BE3823A839E7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2" csCatId="colorful" phldr="1"/>
      <dgm:spPr/>
      <dgm:t>
        <a:bodyPr/>
        <a:lstStyle/>
        <a:p>
          <a:endParaRPr lang="en-US"/>
        </a:p>
      </dgm:t>
    </dgm:pt>
    <dgm:pt modelId="{FEF33D91-DF3B-4EE9-B5CB-26CA35CE6CE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Split the data into training and testing sets.</a:t>
          </a:r>
          <a:endParaRPr lang="en-US"/>
        </a:p>
      </dgm:t>
    </dgm:pt>
    <dgm:pt modelId="{0F14EF60-34EC-4652-99F2-1295709CAA90}" type="parTrans" cxnId="{1004F42A-71D1-447A-8F2E-C00229F8F46A}">
      <dgm:prSet/>
      <dgm:spPr/>
      <dgm:t>
        <a:bodyPr/>
        <a:lstStyle/>
        <a:p>
          <a:endParaRPr lang="en-US"/>
        </a:p>
      </dgm:t>
    </dgm:pt>
    <dgm:pt modelId="{A92A6152-021B-42E9-A63F-9E1184C754DB}" type="sibTrans" cxnId="{1004F42A-71D1-447A-8F2E-C00229F8F46A}">
      <dgm:prSet/>
      <dgm:spPr/>
      <dgm:t>
        <a:bodyPr/>
        <a:lstStyle/>
        <a:p>
          <a:endParaRPr lang="en-US"/>
        </a:p>
      </dgm:t>
    </dgm:pt>
    <dgm:pt modelId="{E2BEDCC7-60D9-4F14-9EDA-89E58496A20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Trained the ensemble model on the training set and evaluated its performance on the test set.</a:t>
          </a:r>
          <a:endParaRPr lang="en-US"/>
        </a:p>
      </dgm:t>
    </dgm:pt>
    <dgm:pt modelId="{51ABB215-ED62-4CB3-9919-932A0BAA872E}" type="parTrans" cxnId="{B2C81865-A8CC-45F7-96A2-65CEEC2AA5CF}">
      <dgm:prSet/>
      <dgm:spPr/>
      <dgm:t>
        <a:bodyPr/>
        <a:lstStyle/>
        <a:p>
          <a:endParaRPr lang="en-US"/>
        </a:p>
      </dgm:t>
    </dgm:pt>
    <dgm:pt modelId="{F7470D64-B99C-4C25-B58F-36ACA1403E32}" type="sibTrans" cxnId="{B2C81865-A8CC-45F7-96A2-65CEEC2AA5CF}">
      <dgm:prSet/>
      <dgm:spPr/>
      <dgm:t>
        <a:bodyPr/>
        <a:lstStyle/>
        <a:p>
          <a:endParaRPr lang="en-US"/>
        </a:p>
      </dgm:t>
    </dgm:pt>
    <dgm:pt modelId="{8F1EC12C-1B89-4388-B892-5FABCE2F9E8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Visualized the results using a confusion matrix, precision-recall curve, ROC curve, and feature importance plot to gain insights into model performance and interpretability.</a:t>
          </a:r>
          <a:endParaRPr lang="en-US"/>
        </a:p>
      </dgm:t>
    </dgm:pt>
    <dgm:pt modelId="{B31CADBA-A027-4B2D-BAD9-95E8F52447A5}" type="parTrans" cxnId="{1D69D767-7F49-401E-8240-FAAD8FF8F8AC}">
      <dgm:prSet/>
      <dgm:spPr/>
      <dgm:t>
        <a:bodyPr/>
        <a:lstStyle/>
        <a:p>
          <a:endParaRPr lang="en-US"/>
        </a:p>
      </dgm:t>
    </dgm:pt>
    <dgm:pt modelId="{41C550FC-827D-4E47-B1E7-7E32ED8761A5}" type="sibTrans" cxnId="{1D69D767-7F49-401E-8240-FAAD8FF8F8AC}">
      <dgm:prSet/>
      <dgm:spPr/>
      <dgm:t>
        <a:bodyPr/>
        <a:lstStyle/>
        <a:p>
          <a:endParaRPr lang="en-US"/>
        </a:p>
      </dgm:t>
    </dgm:pt>
    <dgm:pt modelId="{A8520FBC-7B16-4093-A24D-992B7F50DFDF}" type="pres">
      <dgm:prSet presAssocID="{45A564DE-5063-4471-948C-BE3823A839E7}" presName="root" presStyleCnt="0">
        <dgm:presLayoutVars>
          <dgm:dir/>
          <dgm:resizeHandles val="exact"/>
        </dgm:presLayoutVars>
      </dgm:prSet>
      <dgm:spPr/>
    </dgm:pt>
    <dgm:pt modelId="{EC656F3D-C3DD-4534-9001-DE488A43A2FB}" type="pres">
      <dgm:prSet presAssocID="{FEF33D91-DF3B-4EE9-B5CB-26CA35CE6CE2}" presName="compNode" presStyleCnt="0"/>
      <dgm:spPr/>
    </dgm:pt>
    <dgm:pt modelId="{C18FBCFB-BBCD-4076-B8DF-7AB842CE28FE}" type="pres">
      <dgm:prSet presAssocID="{FEF33D91-DF3B-4EE9-B5CB-26CA35CE6CE2}" presName="bgRect" presStyleLbl="bgShp" presStyleIdx="0" presStyleCnt="3"/>
      <dgm:spPr/>
    </dgm:pt>
    <dgm:pt modelId="{1EF8A5D7-26EA-4F57-8943-44E64D86B11E}" type="pres">
      <dgm:prSet presAssocID="{FEF33D91-DF3B-4EE9-B5CB-26CA35CE6CE2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ble"/>
        </a:ext>
      </dgm:extLst>
    </dgm:pt>
    <dgm:pt modelId="{F0079DE3-4FA2-4C73-884E-762B34920537}" type="pres">
      <dgm:prSet presAssocID="{FEF33D91-DF3B-4EE9-B5CB-26CA35CE6CE2}" presName="spaceRect" presStyleCnt="0"/>
      <dgm:spPr/>
    </dgm:pt>
    <dgm:pt modelId="{59A9F222-B500-4A3F-A890-4192EC153171}" type="pres">
      <dgm:prSet presAssocID="{FEF33D91-DF3B-4EE9-B5CB-26CA35CE6CE2}" presName="parTx" presStyleLbl="revTx" presStyleIdx="0" presStyleCnt="3">
        <dgm:presLayoutVars>
          <dgm:chMax val="0"/>
          <dgm:chPref val="0"/>
        </dgm:presLayoutVars>
      </dgm:prSet>
      <dgm:spPr/>
    </dgm:pt>
    <dgm:pt modelId="{35656DCA-1294-47AE-81C6-CB42D6024A7C}" type="pres">
      <dgm:prSet presAssocID="{A92A6152-021B-42E9-A63F-9E1184C754DB}" presName="sibTrans" presStyleCnt="0"/>
      <dgm:spPr/>
    </dgm:pt>
    <dgm:pt modelId="{C7364726-FFFD-4BF8-A497-DE720C1F8B4C}" type="pres">
      <dgm:prSet presAssocID="{E2BEDCC7-60D9-4F14-9EDA-89E58496A204}" presName="compNode" presStyleCnt="0"/>
      <dgm:spPr/>
    </dgm:pt>
    <dgm:pt modelId="{06ABAEB9-A6FD-4F10-981A-CDACCA345494}" type="pres">
      <dgm:prSet presAssocID="{E2BEDCC7-60D9-4F14-9EDA-89E58496A204}" presName="bgRect" presStyleLbl="bgShp" presStyleIdx="1" presStyleCnt="3"/>
      <dgm:spPr/>
    </dgm:pt>
    <dgm:pt modelId="{02543401-D340-4830-94F7-1A16211E61E0}" type="pres">
      <dgm:prSet presAssocID="{E2BEDCC7-60D9-4F14-9EDA-89E58496A204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assroom"/>
        </a:ext>
      </dgm:extLst>
    </dgm:pt>
    <dgm:pt modelId="{AAB46645-BE13-4B38-A298-490F8723BB1A}" type="pres">
      <dgm:prSet presAssocID="{E2BEDCC7-60D9-4F14-9EDA-89E58496A204}" presName="spaceRect" presStyleCnt="0"/>
      <dgm:spPr/>
    </dgm:pt>
    <dgm:pt modelId="{32DEA3FD-766B-48F3-AD58-18DFBEF04284}" type="pres">
      <dgm:prSet presAssocID="{E2BEDCC7-60D9-4F14-9EDA-89E58496A204}" presName="parTx" presStyleLbl="revTx" presStyleIdx="1" presStyleCnt="3">
        <dgm:presLayoutVars>
          <dgm:chMax val="0"/>
          <dgm:chPref val="0"/>
        </dgm:presLayoutVars>
      </dgm:prSet>
      <dgm:spPr/>
    </dgm:pt>
    <dgm:pt modelId="{2D752C46-09A0-4785-8EC7-7D787E91C46D}" type="pres">
      <dgm:prSet presAssocID="{F7470D64-B99C-4C25-B58F-36ACA1403E32}" presName="sibTrans" presStyleCnt="0"/>
      <dgm:spPr/>
    </dgm:pt>
    <dgm:pt modelId="{1D89D4F6-4A0E-4489-A98F-A48F42392FA5}" type="pres">
      <dgm:prSet presAssocID="{8F1EC12C-1B89-4388-B892-5FABCE2F9E8F}" presName="compNode" presStyleCnt="0"/>
      <dgm:spPr/>
    </dgm:pt>
    <dgm:pt modelId="{825C252D-3BF8-4584-A1C7-2922179C6AD3}" type="pres">
      <dgm:prSet presAssocID="{8F1EC12C-1B89-4388-B892-5FABCE2F9E8F}" presName="bgRect" presStyleLbl="bgShp" presStyleIdx="2" presStyleCnt="3"/>
      <dgm:spPr/>
    </dgm:pt>
    <dgm:pt modelId="{7C1AFA95-B08D-4AB9-89D8-424D4FF0D524}" type="pres">
      <dgm:prSet presAssocID="{8F1EC12C-1B89-4388-B892-5FABCE2F9E8F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ze"/>
        </a:ext>
      </dgm:extLst>
    </dgm:pt>
    <dgm:pt modelId="{6281C4FE-AE84-4366-82A9-88481AE00FA2}" type="pres">
      <dgm:prSet presAssocID="{8F1EC12C-1B89-4388-B892-5FABCE2F9E8F}" presName="spaceRect" presStyleCnt="0"/>
      <dgm:spPr/>
    </dgm:pt>
    <dgm:pt modelId="{F9168B15-6D7B-40D5-BDD5-5BCEC4170AC7}" type="pres">
      <dgm:prSet presAssocID="{8F1EC12C-1B89-4388-B892-5FABCE2F9E8F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68EA0502-941F-41FA-96D4-D71D9C5A873D}" type="presOf" srcId="{8F1EC12C-1B89-4388-B892-5FABCE2F9E8F}" destId="{F9168B15-6D7B-40D5-BDD5-5BCEC4170AC7}" srcOrd="0" destOrd="0" presId="urn:microsoft.com/office/officeart/2018/2/layout/IconVerticalSolidList"/>
    <dgm:cxn modelId="{1004F42A-71D1-447A-8F2E-C00229F8F46A}" srcId="{45A564DE-5063-4471-948C-BE3823A839E7}" destId="{FEF33D91-DF3B-4EE9-B5CB-26CA35CE6CE2}" srcOrd="0" destOrd="0" parTransId="{0F14EF60-34EC-4652-99F2-1295709CAA90}" sibTransId="{A92A6152-021B-42E9-A63F-9E1184C754DB}"/>
    <dgm:cxn modelId="{72D47844-29E1-4778-8BC0-CEE67F83DC48}" type="presOf" srcId="{FEF33D91-DF3B-4EE9-B5CB-26CA35CE6CE2}" destId="{59A9F222-B500-4A3F-A890-4192EC153171}" srcOrd="0" destOrd="0" presId="urn:microsoft.com/office/officeart/2018/2/layout/IconVerticalSolidList"/>
    <dgm:cxn modelId="{B2C81865-A8CC-45F7-96A2-65CEEC2AA5CF}" srcId="{45A564DE-5063-4471-948C-BE3823A839E7}" destId="{E2BEDCC7-60D9-4F14-9EDA-89E58496A204}" srcOrd="1" destOrd="0" parTransId="{51ABB215-ED62-4CB3-9919-932A0BAA872E}" sibTransId="{F7470D64-B99C-4C25-B58F-36ACA1403E32}"/>
    <dgm:cxn modelId="{1D69D767-7F49-401E-8240-FAAD8FF8F8AC}" srcId="{45A564DE-5063-4471-948C-BE3823A839E7}" destId="{8F1EC12C-1B89-4388-B892-5FABCE2F9E8F}" srcOrd="2" destOrd="0" parTransId="{B31CADBA-A027-4B2D-BAD9-95E8F52447A5}" sibTransId="{41C550FC-827D-4E47-B1E7-7E32ED8761A5}"/>
    <dgm:cxn modelId="{8BF9E298-8C08-4FE4-BBE2-00108BF271E1}" type="presOf" srcId="{E2BEDCC7-60D9-4F14-9EDA-89E58496A204}" destId="{32DEA3FD-766B-48F3-AD58-18DFBEF04284}" srcOrd="0" destOrd="0" presId="urn:microsoft.com/office/officeart/2018/2/layout/IconVerticalSolidList"/>
    <dgm:cxn modelId="{4F87E9B4-07D3-4184-BA3F-8AD5048F0200}" type="presOf" srcId="{45A564DE-5063-4471-948C-BE3823A839E7}" destId="{A8520FBC-7B16-4093-A24D-992B7F50DFDF}" srcOrd="0" destOrd="0" presId="urn:microsoft.com/office/officeart/2018/2/layout/IconVerticalSolidList"/>
    <dgm:cxn modelId="{65E5DD18-0F1B-4946-B9CE-02F515E0B255}" type="presParOf" srcId="{A8520FBC-7B16-4093-A24D-992B7F50DFDF}" destId="{EC656F3D-C3DD-4534-9001-DE488A43A2FB}" srcOrd="0" destOrd="0" presId="urn:microsoft.com/office/officeart/2018/2/layout/IconVerticalSolidList"/>
    <dgm:cxn modelId="{78B1662C-66FF-41D4-A0B3-C721E0021EDD}" type="presParOf" srcId="{EC656F3D-C3DD-4534-9001-DE488A43A2FB}" destId="{C18FBCFB-BBCD-4076-B8DF-7AB842CE28FE}" srcOrd="0" destOrd="0" presId="urn:microsoft.com/office/officeart/2018/2/layout/IconVerticalSolidList"/>
    <dgm:cxn modelId="{8DD1559A-9269-4812-96A9-D9DC57475802}" type="presParOf" srcId="{EC656F3D-C3DD-4534-9001-DE488A43A2FB}" destId="{1EF8A5D7-26EA-4F57-8943-44E64D86B11E}" srcOrd="1" destOrd="0" presId="urn:microsoft.com/office/officeart/2018/2/layout/IconVerticalSolidList"/>
    <dgm:cxn modelId="{F97FD930-0583-4159-8C56-5E6D4CF1BD8F}" type="presParOf" srcId="{EC656F3D-C3DD-4534-9001-DE488A43A2FB}" destId="{F0079DE3-4FA2-4C73-884E-762B34920537}" srcOrd="2" destOrd="0" presId="urn:microsoft.com/office/officeart/2018/2/layout/IconVerticalSolidList"/>
    <dgm:cxn modelId="{C4F2E21A-4135-487D-8FE0-6F095EE0DB6D}" type="presParOf" srcId="{EC656F3D-C3DD-4534-9001-DE488A43A2FB}" destId="{59A9F222-B500-4A3F-A890-4192EC153171}" srcOrd="3" destOrd="0" presId="urn:microsoft.com/office/officeart/2018/2/layout/IconVerticalSolidList"/>
    <dgm:cxn modelId="{5B5DEA51-9CC1-4A1F-8347-D5B762C57214}" type="presParOf" srcId="{A8520FBC-7B16-4093-A24D-992B7F50DFDF}" destId="{35656DCA-1294-47AE-81C6-CB42D6024A7C}" srcOrd="1" destOrd="0" presId="urn:microsoft.com/office/officeart/2018/2/layout/IconVerticalSolidList"/>
    <dgm:cxn modelId="{59429CDF-0911-4B74-8ABF-98D11FDF42C6}" type="presParOf" srcId="{A8520FBC-7B16-4093-A24D-992B7F50DFDF}" destId="{C7364726-FFFD-4BF8-A497-DE720C1F8B4C}" srcOrd="2" destOrd="0" presId="urn:microsoft.com/office/officeart/2018/2/layout/IconVerticalSolidList"/>
    <dgm:cxn modelId="{1B0B477B-69FA-4D1F-9C6B-1CA660247C17}" type="presParOf" srcId="{C7364726-FFFD-4BF8-A497-DE720C1F8B4C}" destId="{06ABAEB9-A6FD-4F10-981A-CDACCA345494}" srcOrd="0" destOrd="0" presId="urn:microsoft.com/office/officeart/2018/2/layout/IconVerticalSolidList"/>
    <dgm:cxn modelId="{E49826E8-EFE2-4A1D-AEC0-0506522E23A2}" type="presParOf" srcId="{C7364726-FFFD-4BF8-A497-DE720C1F8B4C}" destId="{02543401-D340-4830-94F7-1A16211E61E0}" srcOrd="1" destOrd="0" presId="urn:microsoft.com/office/officeart/2018/2/layout/IconVerticalSolidList"/>
    <dgm:cxn modelId="{7FCB989B-FAC6-4CFF-8CCC-8DE43AB9F5D3}" type="presParOf" srcId="{C7364726-FFFD-4BF8-A497-DE720C1F8B4C}" destId="{AAB46645-BE13-4B38-A298-490F8723BB1A}" srcOrd="2" destOrd="0" presId="urn:microsoft.com/office/officeart/2018/2/layout/IconVerticalSolidList"/>
    <dgm:cxn modelId="{7F091C78-FEBB-4F24-BD39-0B2CAEC45B13}" type="presParOf" srcId="{C7364726-FFFD-4BF8-A497-DE720C1F8B4C}" destId="{32DEA3FD-766B-48F3-AD58-18DFBEF04284}" srcOrd="3" destOrd="0" presId="urn:microsoft.com/office/officeart/2018/2/layout/IconVerticalSolidList"/>
    <dgm:cxn modelId="{58F552F1-5960-4BB0-A6CF-275CDFD40FA2}" type="presParOf" srcId="{A8520FBC-7B16-4093-A24D-992B7F50DFDF}" destId="{2D752C46-09A0-4785-8EC7-7D787E91C46D}" srcOrd="3" destOrd="0" presId="urn:microsoft.com/office/officeart/2018/2/layout/IconVerticalSolidList"/>
    <dgm:cxn modelId="{B07F8E30-84B4-46B1-BB24-A2565D143233}" type="presParOf" srcId="{A8520FBC-7B16-4093-A24D-992B7F50DFDF}" destId="{1D89D4F6-4A0E-4489-A98F-A48F42392FA5}" srcOrd="4" destOrd="0" presId="urn:microsoft.com/office/officeart/2018/2/layout/IconVerticalSolidList"/>
    <dgm:cxn modelId="{8C0789FD-10C1-47EA-B137-8839C09A900A}" type="presParOf" srcId="{1D89D4F6-4A0E-4489-A98F-A48F42392FA5}" destId="{825C252D-3BF8-4584-A1C7-2922179C6AD3}" srcOrd="0" destOrd="0" presId="urn:microsoft.com/office/officeart/2018/2/layout/IconVerticalSolidList"/>
    <dgm:cxn modelId="{779DF114-62A1-4DA7-92A8-3D77FAEAEC4A}" type="presParOf" srcId="{1D89D4F6-4A0E-4489-A98F-A48F42392FA5}" destId="{7C1AFA95-B08D-4AB9-89D8-424D4FF0D524}" srcOrd="1" destOrd="0" presId="urn:microsoft.com/office/officeart/2018/2/layout/IconVerticalSolidList"/>
    <dgm:cxn modelId="{5645CC2B-B1C1-44EC-8C68-9CBCF3A3D0F8}" type="presParOf" srcId="{1D89D4F6-4A0E-4489-A98F-A48F42392FA5}" destId="{6281C4FE-AE84-4366-82A9-88481AE00FA2}" srcOrd="2" destOrd="0" presId="urn:microsoft.com/office/officeart/2018/2/layout/IconVerticalSolidList"/>
    <dgm:cxn modelId="{3A012B10-03B6-4B93-9453-4F51073FBF8A}" type="presParOf" srcId="{1D89D4F6-4A0E-4489-A98F-A48F42392FA5}" destId="{F9168B15-6D7B-40D5-BDD5-5BCEC4170AC7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F352F5-DD61-493A-9B7F-0EFA7D65552F}">
      <dsp:nvSpPr>
        <dsp:cNvPr id="0" name=""/>
        <dsp:cNvSpPr/>
      </dsp:nvSpPr>
      <dsp:spPr>
        <a:xfrm>
          <a:off x="413791" y="965092"/>
          <a:ext cx="669990" cy="66999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A1A6F09-D4FB-4922-A9A2-FBB2A3FB177B}">
      <dsp:nvSpPr>
        <dsp:cNvPr id="0" name=""/>
        <dsp:cNvSpPr/>
      </dsp:nvSpPr>
      <dsp:spPr>
        <a:xfrm>
          <a:off x="4353" y="1904420"/>
          <a:ext cx="1488867" cy="8560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Is there potential bias against Superhosts in customer ratings and reviews? </a:t>
          </a:r>
        </a:p>
      </dsp:txBody>
      <dsp:txXfrm>
        <a:off x="4353" y="1904420"/>
        <a:ext cx="1488867" cy="856098"/>
      </dsp:txXfrm>
    </dsp:sp>
    <dsp:sp modelId="{56F1B2C5-86E0-4239-B5AF-0E7F562CDD7C}">
      <dsp:nvSpPr>
        <dsp:cNvPr id="0" name=""/>
        <dsp:cNvSpPr/>
      </dsp:nvSpPr>
      <dsp:spPr>
        <a:xfrm>
          <a:off x="2163210" y="965092"/>
          <a:ext cx="669990" cy="66999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CA5079-D88E-436E-80C2-25DAD0294140}">
      <dsp:nvSpPr>
        <dsp:cNvPr id="0" name=""/>
        <dsp:cNvSpPr/>
      </dsp:nvSpPr>
      <dsp:spPr>
        <a:xfrm>
          <a:off x="1753772" y="1904420"/>
          <a:ext cx="1488867" cy="8560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Explore how Superhost activity clusters. Does having a Superhost in a neighborhood raise the quality of hosts in the area?</a:t>
          </a:r>
        </a:p>
      </dsp:txBody>
      <dsp:txXfrm>
        <a:off x="1753772" y="1904420"/>
        <a:ext cx="1488867" cy="856098"/>
      </dsp:txXfrm>
    </dsp:sp>
    <dsp:sp modelId="{291664B1-4525-46A5-9061-02EE686F122D}">
      <dsp:nvSpPr>
        <dsp:cNvPr id="0" name=""/>
        <dsp:cNvSpPr/>
      </dsp:nvSpPr>
      <dsp:spPr>
        <a:xfrm>
          <a:off x="3990221" y="965092"/>
          <a:ext cx="669990" cy="66999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42FA2A-1134-427B-8FDA-BD4CDF6795E6}">
      <dsp:nvSpPr>
        <dsp:cNvPr id="0" name=""/>
        <dsp:cNvSpPr/>
      </dsp:nvSpPr>
      <dsp:spPr>
        <a:xfrm>
          <a:off x="3503191" y="1904420"/>
          <a:ext cx="1644051" cy="8560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Is there a correlation between </a:t>
          </a:r>
          <a:r>
            <a:rPr lang="en-US" sz="1100" kern="1200" err="1"/>
            <a:t>Superhosts</a:t>
          </a:r>
          <a:r>
            <a:rPr lang="en-US" sz="1100" kern="1200"/>
            <a:t> and price?</a:t>
          </a:r>
        </a:p>
      </dsp:txBody>
      <dsp:txXfrm>
        <a:off x="3503191" y="1904420"/>
        <a:ext cx="1644051" cy="856098"/>
      </dsp:txXfrm>
    </dsp:sp>
    <dsp:sp modelId="{ACCB5D76-4FDF-44E5-867F-D6FF62E7EEEA}">
      <dsp:nvSpPr>
        <dsp:cNvPr id="0" name=""/>
        <dsp:cNvSpPr/>
      </dsp:nvSpPr>
      <dsp:spPr>
        <a:xfrm>
          <a:off x="5817233" y="965092"/>
          <a:ext cx="669990" cy="66999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D0958BE-0E0B-400D-A53A-9D4C21F7AE7A}">
      <dsp:nvSpPr>
        <dsp:cNvPr id="0" name=""/>
        <dsp:cNvSpPr/>
      </dsp:nvSpPr>
      <dsp:spPr>
        <a:xfrm>
          <a:off x="5407794" y="1904420"/>
          <a:ext cx="1488867" cy="8560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Which properties and locations are more likely to have Superhosts?</a:t>
          </a:r>
        </a:p>
      </dsp:txBody>
      <dsp:txXfrm>
        <a:off x="5407794" y="1904420"/>
        <a:ext cx="1488867" cy="856098"/>
      </dsp:txXfrm>
    </dsp:sp>
    <dsp:sp modelId="{F01A9D90-2573-445B-8BEF-8A521A1EE7BB}">
      <dsp:nvSpPr>
        <dsp:cNvPr id="0" name=""/>
        <dsp:cNvSpPr/>
      </dsp:nvSpPr>
      <dsp:spPr>
        <a:xfrm>
          <a:off x="7566652" y="965092"/>
          <a:ext cx="669990" cy="66999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C57096-3AC3-49F5-9DBF-6ED6AFDD8023}">
      <dsp:nvSpPr>
        <dsp:cNvPr id="0" name=""/>
        <dsp:cNvSpPr/>
      </dsp:nvSpPr>
      <dsp:spPr>
        <a:xfrm>
          <a:off x="7157213" y="1904420"/>
          <a:ext cx="1488867" cy="8560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Is there a correlation between minimum night stay requirements and Superhost status?</a:t>
          </a:r>
        </a:p>
      </dsp:txBody>
      <dsp:txXfrm>
        <a:off x="7157213" y="1904420"/>
        <a:ext cx="1488867" cy="856098"/>
      </dsp:txXfrm>
    </dsp:sp>
    <dsp:sp modelId="{56872F3A-04BE-495F-A197-E6360B30E603}">
      <dsp:nvSpPr>
        <dsp:cNvPr id="0" name=""/>
        <dsp:cNvSpPr/>
      </dsp:nvSpPr>
      <dsp:spPr>
        <a:xfrm>
          <a:off x="9316071" y="965092"/>
          <a:ext cx="669990" cy="669990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A5738D-2321-4EB5-86BC-4BB4EB176407}">
      <dsp:nvSpPr>
        <dsp:cNvPr id="0" name=""/>
        <dsp:cNvSpPr/>
      </dsp:nvSpPr>
      <dsp:spPr>
        <a:xfrm>
          <a:off x="8906632" y="1904420"/>
          <a:ext cx="1488867" cy="8560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Is there a correlation between availability and Superhost status?</a:t>
          </a:r>
        </a:p>
      </dsp:txBody>
      <dsp:txXfrm>
        <a:off x="8906632" y="1904420"/>
        <a:ext cx="1488867" cy="85609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8FBCFB-BBCD-4076-B8DF-7AB842CE28FE}">
      <dsp:nvSpPr>
        <dsp:cNvPr id="0" name=""/>
        <dsp:cNvSpPr/>
      </dsp:nvSpPr>
      <dsp:spPr>
        <a:xfrm>
          <a:off x="0" y="638"/>
          <a:ext cx="5906181" cy="149412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EF8A5D7-26EA-4F57-8943-44E64D86B11E}">
      <dsp:nvSpPr>
        <dsp:cNvPr id="0" name=""/>
        <dsp:cNvSpPr/>
      </dsp:nvSpPr>
      <dsp:spPr>
        <a:xfrm>
          <a:off x="451973" y="336816"/>
          <a:ext cx="821769" cy="82176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9A9F222-B500-4A3F-A890-4192EC153171}">
      <dsp:nvSpPr>
        <dsp:cNvPr id="0" name=""/>
        <dsp:cNvSpPr/>
      </dsp:nvSpPr>
      <dsp:spPr>
        <a:xfrm>
          <a:off x="1725715" y="638"/>
          <a:ext cx="4180465" cy="14941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8128" tIns="158128" rIns="158128" bIns="158128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/>
            <a:t>Split the data into training and testing sets.</a:t>
          </a:r>
          <a:endParaRPr lang="en-US" sz="1500" kern="1200"/>
        </a:p>
      </dsp:txBody>
      <dsp:txXfrm>
        <a:off x="1725715" y="638"/>
        <a:ext cx="4180465" cy="1494125"/>
      </dsp:txXfrm>
    </dsp:sp>
    <dsp:sp modelId="{06ABAEB9-A6FD-4F10-981A-CDACCA345494}">
      <dsp:nvSpPr>
        <dsp:cNvPr id="0" name=""/>
        <dsp:cNvSpPr/>
      </dsp:nvSpPr>
      <dsp:spPr>
        <a:xfrm>
          <a:off x="0" y="1868296"/>
          <a:ext cx="5906181" cy="1494125"/>
        </a:xfrm>
        <a:prstGeom prst="roundRect">
          <a:avLst>
            <a:gd name="adj" fmla="val 10000"/>
          </a:avLst>
        </a:prstGeom>
        <a:solidFill>
          <a:schemeClr val="accent2">
            <a:hueOff val="1373170"/>
            <a:satOff val="-24404"/>
            <a:lumOff val="78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2543401-D340-4830-94F7-1A16211E61E0}">
      <dsp:nvSpPr>
        <dsp:cNvPr id="0" name=""/>
        <dsp:cNvSpPr/>
      </dsp:nvSpPr>
      <dsp:spPr>
        <a:xfrm>
          <a:off x="451973" y="2204474"/>
          <a:ext cx="821769" cy="82176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DEA3FD-766B-48F3-AD58-18DFBEF04284}">
      <dsp:nvSpPr>
        <dsp:cNvPr id="0" name=""/>
        <dsp:cNvSpPr/>
      </dsp:nvSpPr>
      <dsp:spPr>
        <a:xfrm>
          <a:off x="1725715" y="1868296"/>
          <a:ext cx="4180465" cy="14941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8128" tIns="158128" rIns="158128" bIns="158128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/>
            <a:t>Trained the ensemble model on the training set and evaluated its performance on the test set.</a:t>
          </a:r>
          <a:endParaRPr lang="en-US" sz="1500" kern="1200"/>
        </a:p>
      </dsp:txBody>
      <dsp:txXfrm>
        <a:off x="1725715" y="1868296"/>
        <a:ext cx="4180465" cy="1494125"/>
      </dsp:txXfrm>
    </dsp:sp>
    <dsp:sp modelId="{825C252D-3BF8-4584-A1C7-2922179C6AD3}">
      <dsp:nvSpPr>
        <dsp:cNvPr id="0" name=""/>
        <dsp:cNvSpPr/>
      </dsp:nvSpPr>
      <dsp:spPr>
        <a:xfrm>
          <a:off x="0" y="3735953"/>
          <a:ext cx="5906181" cy="1494125"/>
        </a:xfrm>
        <a:prstGeom prst="roundRect">
          <a:avLst>
            <a:gd name="adj" fmla="val 10000"/>
          </a:avLst>
        </a:prstGeom>
        <a:solidFill>
          <a:schemeClr val="accent2">
            <a:hueOff val="2746340"/>
            <a:satOff val="-48808"/>
            <a:lumOff val="1569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1AFA95-B08D-4AB9-89D8-424D4FF0D524}">
      <dsp:nvSpPr>
        <dsp:cNvPr id="0" name=""/>
        <dsp:cNvSpPr/>
      </dsp:nvSpPr>
      <dsp:spPr>
        <a:xfrm>
          <a:off x="451973" y="4072131"/>
          <a:ext cx="821769" cy="82176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168B15-6D7B-40D5-BDD5-5BCEC4170AC7}">
      <dsp:nvSpPr>
        <dsp:cNvPr id="0" name=""/>
        <dsp:cNvSpPr/>
      </dsp:nvSpPr>
      <dsp:spPr>
        <a:xfrm>
          <a:off x="1725715" y="3735953"/>
          <a:ext cx="4180465" cy="14941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8128" tIns="158128" rIns="158128" bIns="158128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/>
            <a:t>Visualized the results using a confusion matrix, precision-recall curve, ROC curve, and feature importance plot to gain insights into model performance and interpretability.</a:t>
          </a:r>
          <a:endParaRPr lang="en-US" sz="1500" kern="1200"/>
        </a:p>
      </dsp:txBody>
      <dsp:txXfrm>
        <a:off x="1725715" y="3735953"/>
        <a:ext cx="4180465" cy="149412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E6CA12-F492-4537-8999-EB1AC1BB8082}" type="datetimeFigureOut">
              <a:t>5/17/2024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F9AE32-CBB2-4A3F-85B3-E9682B0C335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4067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lnSpc>
                <a:spcPct val="110000"/>
              </a:lnSpc>
              <a:spcBef>
                <a:spcPts val="900"/>
              </a:spcBef>
              <a:buFont typeface="Arial"/>
              <a:buChar char="•"/>
            </a:pPr>
            <a:r>
              <a:rPr lang="en-US"/>
              <a:t>Chicago and Houston were chosen because these are major cities with comparable populations</a:t>
            </a:r>
          </a:p>
          <a:p>
            <a:pPr marL="285750" indent="-285750">
              <a:lnSpc>
                <a:spcPct val="110000"/>
              </a:lnSpc>
              <a:spcBef>
                <a:spcPts val="900"/>
              </a:spcBef>
              <a:buFont typeface="Arial"/>
              <a:buChar char="•"/>
            </a:pPr>
            <a:r>
              <a:rPr lang="en-US"/>
              <a:t>In the vicinity of two and half million</a:t>
            </a:r>
          </a:p>
          <a:p>
            <a:pPr marL="285750" indent="-285750">
              <a:lnSpc>
                <a:spcPct val="110000"/>
              </a:lnSpc>
              <a:spcBef>
                <a:spcPts val="900"/>
              </a:spcBef>
              <a:buFont typeface="Arial"/>
              <a:buChar char="•"/>
            </a:pPr>
            <a:endParaRPr lang="en-US"/>
          </a:p>
          <a:p>
            <a:pPr marL="285750" indent="-285750">
              <a:lnSpc>
                <a:spcPct val="110000"/>
              </a:lnSpc>
              <a:spcBef>
                <a:spcPts val="900"/>
              </a:spcBef>
              <a:buFont typeface="Arial"/>
              <a:buChar char="•"/>
            </a:pPr>
            <a:r>
              <a:rPr lang="en-US"/>
              <a:t>They are industrial cities </a:t>
            </a:r>
          </a:p>
          <a:p>
            <a:pPr marL="285750" indent="-285750">
              <a:lnSpc>
                <a:spcPct val="110000"/>
              </a:lnSpc>
              <a:spcBef>
                <a:spcPts val="900"/>
              </a:spcBef>
              <a:buFont typeface="Arial"/>
              <a:buChar char="•"/>
            </a:pPr>
            <a:r>
              <a:rPr lang="en-US"/>
              <a:t>Economic hubs in US with comparable populations </a:t>
            </a:r>
          </a:p>
          <a:p>
            <a:pPr marL="285750" indent="-285750">
              <a:lnSpc>
                <a:spcPct val="110000"/>
              </a:lnSpc>
              <a:spcBef>
                <a:spcPts val="900"/>
              </a:spcBef>
              <a:buFont typeface="Arial"/>
              <a:buChar char="•"/>
            </a:pPr>
            <a:endParaRPr lang="en-US"/>
          </a:p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F9AE32-CBB2-4A3F-85B3-E9682B0C3355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422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>
                <a:cs typeface="Calibri"/>
              </a:rPr>
              <a:t>Oddly shaped roc curve</a:t>
            </a:r>
          </a:p>
          <a:p>
            <a:pPr marL="628650" lvl="1" indent="-171450">
              <a:buFont typeface="Courier New"/>
              <a:buChar char="o"/>
            </a:pPr>
            <a:r>
              <a:rPr lang="en-US">
                <a:cs typeface="Calibri"/>
              </a:rPr>
              <a:t>Data inconsistency? </a:t>
            </a:r>
          </a:p>
          <a:p>
            <a:pPr marL="628650" lvl="1" indent="-171450">
              <a:buFont typeface="Courier New"/>
              <a:buChar char="o"/>
            </a:pPr>
            <a:r>
              <a:rPr lang="en-US">
                <a:cs typeface="Calibri"/>
              </a:rPr>
              <a:t>Model instability: t</a:t>
            </a:r>
            <a:r>
              <a:rPr lang="en-US"/>
              <a:t>his could be due to issues like overfitting or poor convergence during training.</a:t>
            </a:r>
            <a:endParaRPr lang="en-US">
              <a:cs typeface="Calibri"/>
            </a:endParaRPr>
          </a:p>
          <a:p>
            <a:pPr marL="171450" indent="-171450">
              <a:buFont typeface="Arial"/>
              <a:buChar char="•"/>
            </a:pPr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F9AE32-CBB2-4A3F-85B3-E9682B0C3355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9599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>
                <a:cs typeface="Calibri"/>
              </a:rPr>
              <a:t>Oddly shaped roc curve</a:t>
            </a:r>
          </a:p>
          <a:p>
            <a:pPr marL="628650" lvl="1" indent="-171450">
              <a:buFont typeface="Courier New"/>
              <a:buChar char="o"/>
            </a:pPr>
            <a:r>
              <a:rPr lang="en-US">
                <a:cs typeface="Calibri"/>
              </a:rPr>
              <a:t>Data inconsistency? </a:t>
            </a:r>
          </a:p>
          <a:p>
            <a:pPr marL="628650" lvl="1" indent="-171450">
              <a:buFont typeface="Courier New"/>
              <a:buChar char="o"/>
            </a:pPr>
            <a:r>
              <a:rPr lang="en-US">
                <a:cs typeface="Calibri"/>
              </a:rPr>
              <a:t>Model instability: t</a:t>
            </a:r>
            <a:r>
              <a:rPr lang="en-US"/>
              <a:t>his could be due to issues like overfitting or poor convergence during training.</a:t>
            </a:r>
            <a:endParaRPr lang="en-US">
              <a:cs typeface="Calibri"/>
            </a:endParaRPr>
          </a:p>
          <a:p>
            <a:pPr marL="171450" indent="-171450">
              <a:buFont typeface="Arial"/>
              <a:buChar char="•"/>
            </a:pPr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F9AE32-CBB2-4A3F-85B3-E9682B0C3355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9476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/>
              <a:buChar char="•"/>
            </a:pPr>
            <a:r>
              <a:rPr lang="en-US" b="1"/>
              <a:t>Elevating 5-star reviews and increasing overall review frequency emerges as pivotal factors</a:t>
            </a:r>
            <a:r>
              <a:rPr lang="en-US"/>
              <a:t>: Our research underlines that a significant surge in 5-star reviews and a consistent growth in the overall review count significantly enhance the likelihood of attaining </a:t>
            </a:r>
            <a:r>
              <a:rPr lang="en-US" err="1"/>
              <a:t>Superhost</a:t>
            </a:r>
            <a:r>
              <a:rPr lang="en-US"/>
              <a:t> status.</a:t>
            </a:r>
          </a:p>
          <a:p>
            <a:pPr>
              <a:buFont typeface="Arial"/>
              <a:buChar char="•"/>
            </a:pPr>
            <a:r>
              <a:rPr lang="en-US" b="1"/>
              <a:t>Expanded Availability Yields </a:t>
            </a:r>
            <a:r>
              <a:rPr lang="en-US" b="1" err="1"/>
              <a:t>Superhost</a:t>
            </a:r>
            <a:r>
              <a:rPr lang="en-US" b="1"/>
              <a:t> Potential</a:t>
            </a:r>
            <a:r>
              <a:rPr lang="en-US"/>
              <a:t>: We discovered a positive correlation between increasing the number of available days for bookings and the probability of becoming a </a:t>
            </a:r>
            <a:r>
              <a:rPr lang="en-US" err="1"/>
              <a:t>Superhost</a:t>
            </a:r>
            <a:r>
              <a:rPr lang="en-US"/>
              <a:t> in the subsequent period. This underscores the importance of offering extended availability for guests.</a:t>
            </a:r>
            <a:endParaRPr lang="en-US">
              <a:cs typeface="Calibri"/>
            </a:endParaRPr>
          </a:p>
          <a:p>
            <a:pPr>
              <a:buFont typeface="Arial"/>
              <a:buChar char="•"/>
            </a:pPr>
            <a:r>
              <a:rPr lang="en-US" b="1"/>
              <a:t>Embracing Flexibility with Minimum Stay Requirements</a:t>
            </a:r>
            <a:r>
              <a:rPr lang="en-US"/>
              <a:t>: Interestingly, our analysis showcases that maintaining lower minimum stay requirements also contributes positively to the likelihood of achieving </a:t>
            </a:r>
            <a:r>
              <a:rPr lang="en-US" err="1"/>
              <a:t>Superhost</a:t>
            </a:r>
            <a:r>
              <a:rPr lang="en-US"/>
              <a:t> status. This flexibility seems to play a significant role in host evaluation criteria.</a:t>
            </a:r>
            <a:endParaRPr lang="en-US"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F9AE32-CBB2-4A3F-85B3-E9682B0C3355}" type="slidenum"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7088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5/17/2024</a:t>
            </a:fld>
            <a:endParaRPr lang="en-US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13444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F40B7-36AB-4376-BE14-EF7004D79BB9}" type="datetime1">
              <a:rPr lang="en-US" smtClean="0"/>
              <a:t>5/17/2024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085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7CAB8-DCAE-46A5-AADA-B3FAD11A54E0}" type="datetime1">
              <a:rPr lang="en-US" smtClean="0"/>
              <a:t>5/17/2024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9999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5/17/2024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4002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5/17/2024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9602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5/17/2024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9875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5/17/2024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76868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5/17/2024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9674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5/17/2024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8246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5/17/2024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8635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5/17/2024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913042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5/17/2024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2156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000" i="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library.oapen.org/bitstream/handle/20.500.12657/30986/1/640674.pdf#page=50" TargetMode="External"/><Relationship Id="rId2" Type="http://schemas.openxmlformats.org/officeDocument/2006/relationships/hyperlink" Target="https://www.researchgate.net/profile/Makhmoor-Bashir/publication/306193997_Airbnb_disruptive_business_model_innovation_Assessing_the_impact_on_hotel_industry/links/5b06460ca6fdcc8c2522ac1e/Airbnb-disruptive-business-model-innovation-Assessing-the-impact-on-hotel-industry.pdf" TargetMode="External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community.withairbnb.com/t5/Ask-about-your-listing/Airbnb-Superhost-Status-Is-It-Really-Worth-It/td-p/1725829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hyperlink" Target="https://www.flickr.com/photos/opengridscheduler/27071084566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0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9F73848-91FE-4D29-B0DC-BFC4084166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9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-839"/>
            <a:ext cx="12191980" cy="6858000"/>
          </a:xfrm>
          <a:prstGeom prst="rect">
            <a:avLst/>
          </a:prstGeom>
        </p:spPr>
      </p:pic>
      <p:sp>
        <p:nvSpPr>
          <p:cNvPr id="111" name="Rectangle 110">
            <a:extLst>
              <a:ext uri="{FF2B5EF4-FFF2-40B4-BE49-F238E27FC236}">
                <a16:creationId xmlns:a16="http://schemas.microsoft.com/office/drawing/2014/main" id="{DB4A12B6-EF0D-43E8-8C17-4FAD4D2766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>
              <a:lumMod val="85000"/>
              <a:lumOff val="15000"/>
              <a:alpha val="93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  <p:txBody>
          <a:bodyPr/>
          <a:lstStyle/>
          <a:p>
            <a:endParaRPr lang="en-PK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AE107525-0C02-447F-8A3F-553320A723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2"/>
            </a:solidFill>
            <a:prstDash val="solid"/>
            <a:miter lim="800000"/>
          </a:ln>
          <a:effectLst/>
        </p:spPr>
        <p:txBody>
          <a:bodyPr/>
          <a:lstStyle/>
          <a:p>
            <a:endParaRPr lang="en-PK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C3B467-088C-4F3D-A9A7-105C4E1E20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>
            <a:normAutofit/>
          </a:bodyPr>
          <a:lstStyle/>
          <a:p>
            <a:r>
              <a:rPr lang="en-US" sz="5800"/>
              <a:t>What makes an Airbnb </a:t>
            </a:r>
            <a:r>
              <a:rPr lang="en-US" sz="5800" err="1"/>
              <a:t>superhost</a:t>
            </a:r>
            <a:r>
              <a:rPr lang="en-US" sz="5800"/>
              <a:t> truly super?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722DDC-8EEE-4A06-8DFE-B44871EAA2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1600"/>
              <a:t>Team 2: Hassan Abrar  | </a:t>
            </a:r>
            <a:r>
              <a:rPr lang="en-US" sz="1600">
                <a:ea typeface="+mn-lt"/>
                <a:cs typeface="+mn-lt"/>
              </a:rPr>
              <a:t>Anton De Franco</a:t>
            </a:r>
            <a:r>
              <a:rPr lang="en-US" sz="1600"/>
              <a:t> | </a:t>
            </a:r>
            <a:r>
              <a:rPr lang="en-US" sz="1600">
                <a:ea typeface="+mn-lt"/>
                <a:cs typeface="+mn-lt"/>
              </a:rPr>
              <a:t>Pratiksha Gupta |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1600">
                <a:ea typeface="+mn-lt"/>
                <a:cs typeface="+mn-lt"/>
              </a:rPr>
              <a:t>Ridvan Kanca</a:t>
            </a:r>
            <a:r>
              <a:rPr lang="en-US" sz="1600"/>
              <a:t> | </a:t>
            </a:r>
            <a:r>
              <a:rPr lang="en-US" sz="1600">
                <a:ea typeface="+mn-lt"/>
                <a:cs typeface="+mn-lt"/>
              </a:rPr>
              <a:t>Sahana Reddy</a:t>
            </a:r>
            <a:endParaRPr lang="en-US" sz="1600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AB7A42E3-05D8-4A0B-9D4E-20EF581E57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PK"/>
          </a:p>
        </p:txBody>
      </p: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6EE9A54B-189D-4645-8254-FDC4210EC6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50180" y="1267730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511CE48F-D5E4-4520-AF1E-8F85CFBDA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941820" y="1267730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41448851-39AD-4943-BF9C-C50704E083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50180" y="1913025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96815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78632963-757B-40C2-BB84-FC6107A54D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866" y="0"/>
            <a:ext cx="12193866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853AE55-7E35-44B0-89F1-3F52B262AF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39709" y="253548"/>
            <a:ext cx="5612193" cy="6361598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DBC4BE4D-4B50-4F51-9F85-4B5D60B02D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87542" y="407588"/>
            <a:ext cx="5299768" cy="6022878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46A574-9085-63E7-AF19-750811EB7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6137" y="594668"/>
            <a:ext cx="4602152" cy="1822425"/>
          </a:xfrm>
        </p:spPr>
        <p:txBody>
          <a:bodyPr>
            <a:normAutofit/>
          </a:bodyPr>
          <a:lstStyle/>
          <a:p>
            <a:pPr algn="ctr"/>
            <a:r>
              <a:rPr lang="en-US" b="1"/>
              <a:t>Chicago</a:t>
            </a:r>
            <a:br>
              <a:rPr lang="en-US" b="1"/>
            </a:br>
            <a:r>
              <a:rPr lang="en-US" b="1" err="1"/>
              <a:t>Superhost</a:t>
            </a:r>
            <a:r>
              <a:rPr lang="en-US" b="1"/>
              <a:t> vs. Non-</a:t>
            </a:r>
            <a:r>
              <a:rPr lang="en-US" b="1" err="1"/>
              <a:t>Superhost</a:t>
            </a:r>
            <a:r>
              <a:rPr lang="en-US" b="1"/>
              <a:t> </a:t>
            </a:r>
            <a:endParaRPr lang="en-US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B9D75A05-256E-8B9E-63D1-005A1901FD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6137" y="2845823"/>
            <a:ext cx="4602152" cy="2203056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1400" err="1">
                <a:ea typeface="+mn-lt"/>
                <a:cs typeface="+mn-lt"/>
              </a:rPr>
              <a:t>Superhost</a:t>
            </a:r>
            <a:r>
              <a:rPr lang="en-US" sz="1400">
                <a:ea typeface="+mn-lt"/>
                <a:cs typeface="+mn-lt"/>
              </a:rPr>
              <a:t> density when compared with non-</a:t>
            </a:r>
            <a:r>
              <a:rPr lang="en-US" sz="1400" err="1">
                <a:ea typeface="+mn-lt"/>
                <a:cs typeface="+mn-lt"/>
              </a:rPr>
              <a:t>superhost</a:t>
            </a:r>
            <a:r>
              <a:rPr lang="en-US" sz="1400">
                <a:ea typeface="+mn-lt"/>
                <a:cs typeface="+mn-lt"/>
              </a:rPr>
              <a:t> is similar in Chicago</a:t>
            </a:r>
            <a:endParaRPr lang="en-US" sz="1400"/>
          </a:p>
          <a:p>
            <a:pPr>
              <a:buClr>
                <a:srgbClr val="262626"/>
              </a:buClr>
            </a:pPr>
            <a:r>
              <a:rPr lang="en-US" sz="1400"/>
              <a:t>There are more </a:t>
            </a:r>
            <a:r>
              <a:rPr lang="en-US" sz="1400" err="1"/>
              <a:t>superhost</a:t>
            </a:r>
            <a:r>
              <a:rPr lang="en-US" sz="1400"/>
              <a:t> density in Chicago when compared with Houston</a:t>
            </a:r>
          </a:p>
          <a:p>
            <a:pPr>
              <a:buClr>
                <a:srgbClr val="262626"/>
              </a:buClr>
            </a:pPr>
            <a:r>
              <a:rPr lang="en-US" sz="1400"/>
              <a:t>It can be assumed that there are similar numbers of superhost and non-</a:t>
            </a:r>
            <a:r>
              <a:rPr lang="en-US" sz="1400" err="1"/>
              <a:t>superhost</a:t>
            </a:r>
            <a:r>
              <a:rPr lang="en-US" sz="1400"/>
              <a:t> in Chicago</a:t>
            </a:r>
          </a:p>
          <a:p>
            <a:pPr marL="0" indent="0">
              <a:buClr>
                <a:srgbClr val="262626"/>
              </a:buClr>
              <a:buNone/>
            </a:pPr>
            <a:endParaRPr lang="en-US"/>
          </a:p>
        </p:txBody>
      </p:sp>
      <p:pic>
        <p:nvPicPr>
          <p:cNvPr id="3" name="Picture 2" descr="A map of different colored dots&#10;&#10;Description automatically generated">
            <a:extLst>
              <a:ext uri="{FF2B5EF4-FFF2-40B4-BE49-F238E27FC236}">
                <a16:creationId xmlns:a16="http://schemas.microsoft.com/office/drawing/2014/main" id="{3670892E-2BAA-31B6-A86B-5F6A5625A8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805" y="3577389"/>
            <a:ext cx="5907534" cy="3193299"/>
          </a:xfrm>
          <a:prstGeom prst="rect">
            <a:avLst/>
          </a:prstGeom>
        </p:spPr>
      </p:pic>
      <p:pic>
        <p:nvPicPr>
          <p:cNvPr id="4" name="Picture 3" descr="A map of different colored dots&#10;&#10;Description automatically generated">
            <a:extLst>
              <a:ext uri="{FF2B5EF4-FFF2-40B4-BE49-F238E27FC236}">
                <a16:creationId xmlns:a16="http://schemas.microsoft.com/office/drawing/2014/main" id="{4EA94DA2-83E4-40CC-5D2E-C907E7ECB8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537" y="254617"/>
            <a:ext cx="5702536" cy="3157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3490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9F73848-91FE-4D29-B0DC-BFC4084166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9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-839"/>
            <a:ext cx="12191980" cy="6858000"/>
          </a:xfrm>
          <a:prstGeom prst="rect">
            <a:avLst/>
          </a:prstGeom>
        </p:spPr>
      </p:pic>
      <p:sp>
        <p:nvSpPr>
          <p:cNvPr id="111" name="Rectangle 110">
            <a:extLst>
              <a:ext uri="{FF2B5EF4-FFF2-40B4-BE49-F238E27FC236}">
                <a16:creationId xmlns:a16="http://schemas.microsoft.com/office/drawing/2014/main" id="{DB4A12B6-EF0D-43E8-8C17-4FAD4D2766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>
              <a:lumMod val="85000"/>
              <a:lumOff val="15000"/>
              <a:alpha val="93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  <p:txBody>
          <a:bodyPr/>
          <a:lstStyle/>
          <a:p>
            <a:endParaRPr lang="en-PK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AE107525-0C02-447F-8A3F-553320A723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2"/>
            </a:solidFill>
            <a:prstDash val="solid"/>
            <a:miter lim="800000"/>
          </a:ln>
          <a:effectLst/>
        </p:spPr>
        <p:txBody>
          <a:bodyPr/>
          <a:lstStyle/>
          <a:p>
            <a:endParaRPr lang="en-PK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C3B467-088C-4F3D-A9A7-105C4E1E20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>
            <a:normAutofit/>
          </a:bodyPr>
          <a:lstStyle/>
          <a:p>
            <a:r>
              <a:rPr lang="en-US" sz="5800"/>
              <a:t>Model Exploration</a:t>
            </a:r>
            <a:endParaRPr lang="en-US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AB7A42E3-05D8-4A0B-9D4E-20EF581E57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PK"/>
          </a:p>
        </p:txBody>
      </p: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6EE9A54B-189D-4645-8254-FDC4210EC6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50180" y="1267730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511CE48F-D5E4-4520-AF1E-8F85CFBDA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941820" y="1267730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41448851-39AD-4943-BF9C-C50704E083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50180" y="1913025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67270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77B2BA5B-1894-4AF7-A31A-68B310384E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866" y="0"/>
            <a:ext cx="12193866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3F8292AA-2164-4B18-AEBD-CC13F4CA6F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6165" y="282258"/>
            <a:ext cx="5617029" cy="6323816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92E3DD6-EE3F-4714-B087-11DF4E1FBC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5" y="424872"/>
            <a:ext cx="5336217" cy="6058223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  <p:txBody>
          <a:bodyPr/>
          <a:lstStyle/>
          <a:p>
            <a:endParaRPr lang="en-PK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C57AD1-BD2C-4F17-6910-5BF117B16A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7486" y="727626"/>
            <a:ext cx="4602152" cy="1718225"/>
          </a:xfrm>
        </p:spPr>
        <p:txBody>
          <a:bodyPr>
            <a:normAutofit/>
          </a:bodyPr>
          <a:lstStyle/>
          <a:p>
            <a:r>
              <a:rPr lang="en-US"/>
              <a:t>Logistic Regression</a:t>
            </a:r>
          </a:p>
        </p:txBody>
      </p:sp>
      <p:sp>
        <p:nvSpPr>
          <p:cNvPr id="38" name="Content Placeholder 8">
            <a:extLst>
              <a:ext uri="{FF2B5EF4-FFF2-40B4-BE49-F238E27FC236}">
                <a16:creationId xmlns:a16="http://schemas.microsoft.com/office/drawing/2014/main" id="{A08BD4F6-354E-F81A-BB6D-BCEA5B9248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7486" y="2538919"/>
            <a:ext cx="4602152" cy="359688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800"/>
              <a:t>Simple to train and interpret</a:t>
            </a:r>
          </a:p>
          <a:p>
            <a:pPr>
              <a:buClr>
                <a:srgbClr val="262626"/>
              </a:buClr>
            </a:pPr>
            <a:r>
              <a:rPr lang="en-US" sz="1800"/>
              <a:t>AUC was 0.95 for Chicago and 0.94 for Houston </a:t>
            </a:r>
            <a:endParaRPr lang="en-US"/>
          </a:p>
          <a:p>
            <a:pPr>
              <a:buClr>
                <a:srgbClr val="262626"/>
              </a:buClr>
            </a:pPr>
            <a:r>
              <a:rPr lang="en-US" sz="1800"/>
              <a:t>However, ROC curves are oddly shaped and suggests model instability</a:t>
            </a:r>
          </a:p>
          <a:p>
            <a:pPr lvl="1">
              <a:buClr>
                <a:srgbClr val="262626"/>
              </a:buClr>
              <a:buFont typeface="Courier New" pitchFamily="18" charset="0"/>
              <a:buChar char="o"/>
            </a:pPr>
            <a:r>
              <a:rPr lang="en-US" sz="1800"/>
              <a:t>Overfitting</a:t>
            </a:r>
          </a:p>
          <a:p>
            <a:pPr lvl="1">
              <a:buClr>
                <a:srgbClr val="262626"/>
              </a:buClr>
              <a:buFont typeface="Courier New" pitchFamily="18" charset="0"/>
              <a:buChar char="o"/>
            </a:pPr>
            <a:r>
              <a:rPr lang="en-US" sz="1800"/>
              <a:t>Poor convergence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E234F84-0C80-AF1E-4EED-C36365B88F4F}"/>
              </a:ext>
            </a:extLst>
          </p:cNvPr>
          <p:cNvSpPr txBox="1"/>
          <p:nvPr/>
        </p:nvSpPr>
        <p:spPr>
          <a:xfrm>
            <a:off x="6493098" y="241479"/>
            <a:ext cx="205257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Chicago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6ACEAA6-196D-4DBC-82BC-2FAD60F87430}"/>
              </a:ext>
            </a:extLst>
          </p:cNvPr>
          <p:cNvSpPr txBox="1"/>
          <p:nvPr/>
        </p:nvSpPr>
        <p:spPr>
          <a:xfrm>
            <a:off x="9455239" y="241479"/>
            <a:ext cx="205257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Houston</a:t>
            </a:r>
          </a:p>
        </p:txBody>
      </p:sp>
      <p:pic>
        <p:nvPicPr>
          <p:cNvPr id="3" name="Picture 2" descr="A blue squares with white numbers&#10;&#10;Description automatically generated">
            <a:extLst>
              <a:ext uri="{FF2B5EF4-FFF2-40B4-BE49-F238E27FC236}">
                <a16:creationId xmlns:a16="http://schemas.microsoft.com/office/drawing/2014/main" id="{03220045-9397-85A7-669D-8478D5A05A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5953" y="764879"/>
            <a:ext cx="3023936" cy="2601084"/>
          </a:xfrm>
          <a:prstGeom prst="rect">
            <a:avLst/>
          </a:prstGeom>
        </p:spPr>
      </p:pic>
      <p:pic>
        <p:nvPicPr>
          <p:cNvPr id="4" name="Picture 3" descr="A graph of a receiver operating characteristic curve&#10;&#10;Description automatically generated">
            <a:extLst>
              <a:ext uri="{FF2B5EF4-FFF2-40B4-BE49-F238E27FC236}">
                <a16:creationId xmlns:a16="http://schemas.microsoft.com/office/drawing/2014/main" id="{F193304B-CDBB-2FAB-A445-3564874FFA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35453" y="3819042"/>
            <a:ext cx="3254542" cy="2568703"/>
          </a:xfrm>
          <a:prstGeom prst="rect">
            <a:avLst/>
          </a:prstGeom>
        </p:spPr>
      </p:pic>
      <p:pic>
        <p:nvPicPr>
          <p:cNvPr id="5" name="Picture 4" descr="A blue squares with white numbers&#10;&#10;Description automatically generated">
            <a:extLst>
              <a:ext uri="{FF2B5EF4-FFF2-40B4-BE49-F238E27FC236}">
                <a16:creationId xmlns:a16="http://schemas.microsoft.com/office/drawing/2014/main" id="{551A872A-2BB7-3E0C-20DB-5621EDBBA4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7453" y="778967"/>
            <a:ext cx="3104147" cy="2653118"/>
          </a:xfrm>
          <a:prstGeom prst="rect">
            <a:avLst/>
          </a:prstGeom>
        </p:spPr>
      </p:pic>
      <p:pic>
        <p:nvPicPr>
          <p:cNvPr id="6" name="Picture 5" descr="A graph of a function&#10;&#10;Description automatically generated">
            <a:extLst>
              <a:ext uri="{FF2B5EF4-FFF2-40B4-BE49-F238E27FC236}">
                <a16:creationId xmlns:a16="http://schemas.microsoft.com/office/drawing/2014/main" id="{27337CFA-84F4-A29E-1D62-AF332E440A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87452" y="3821777"/>
            <a:ext cx="3104146" cy="2472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183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77B2BA5B-1894-4AF7-A31A-68B310384E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866" y="0"/>
            <a:ext cx="12193866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3F8292AA-2164-4B18-AEBD-CC13F4CA6F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6165" y="282258"/>
            <a:ext cx="5617029" cy="6323816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92E3DD6-EE3F-4714-B087-11DF4E1FBC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5" y="424872"/>
            <a:ext cx="5336217" cy="6058223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  <p:txBody>
          <a:bodyPr/>
          <a:lstStyle/>
          <a:p>
            <a:endParaRPr lang="en-PK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C57AD1-BD2C-4F17-6910-5BF117B16A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7486" y="727626"/>
            <a:ext cx="4602152" cy="1337225"/>
          </a:xfrm>
        </p:spPr>
        <p:txBody>
          <a:bodyPr>
            <a:normAutofit/>
          </a:bodyPr>
          <a:lstStyle/>
          <a:p>
            <a:r>
              <a:rPr lang="en-US">
                <a:ea typeface="+mj-lt"/>
                <a:cs typeface="+mj-lt"/>
              </a:rPr>
              <a:t>Neural Network </a:t>
            </a:r>
          </a:p>
          <a:p>
            <a:endParaRPr lang="en-US"/>
          </a:p>
        </p:txBody>
      </p:sp>
      <p:sp>
        <p:nvSpPr>
          <p:cNvPr id="38" name="Content Placeholder 8">
            <a:extLst>
              <a:ext uri="{FF2B5EF4-FFF2-40B4-BE49-F238E27FC236}">
                <a16:creationId xmlns:a16="http://schemas.microsoft.com/office/drawing/2014/main" id="{A08BD4F6-354E-F81A-BB6D-BCEA5B9248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7486" y="1586419"/>
            <a:ext cx="4602152" cy="454938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Clr>
                <a:srgbClr val="262626"/>
              </a:buClr>
            </a:pPr>
            <a:r>
              <a:rPr lang="en-US" sz="1800">
                <a:latin typeface="Avenir Next LT Pro"/>
                <a:cs typeface="Arial"/>
              </a:rPr>
              <a:t>Strong ROC curve but did not perform as well as our best model</a:t>
            </a:r>
          </a:p>
          <a:p>
            <a:pPr>
              <a:buClr>
                <a:srgbClr val="262626"/>
              </a:buClr>
            </a:pPr>
            <a:r>
              <a:rPr lang="en-US" sz="1800">
                <a:latin typeface="Avenir Next LT Pro"/>
                <a:cs typeface="Arial"/>
              </a:rPr>
              <a:t>Attempted basic hyperparameter tuning</a:t>
            </a:r>
          </a:p>
          <a:p>
            <a:pPr>
              <a:buClr>
                <a:srgbClr val="262626"/>
              </a:buClr>
            </a:pPr>
            <a:r>
              <a:rPr lang="en-US" sz="1800">
                <a:latin typeface="Avenir Next LT Pro"/>
                <a:cs typeface="Arial"/>
              </a:rPr>
              <a:t>Learns from data to improve performance</a:t>
            </a:r>
          </a:p>
          <a:p>
            <a:pPr>
              <a:buClr>
                <a:srgbClr val="262626"/>
              </a:buClr>
            </a:pPr>
            <a:r>
              <a:rPr lang="en-US" sz="1800">
                <a:latin typeface="Avenir Next LT Pro"/>
                <a:cs typeface="Arial"/>
              </a:rPr>
              <a:t>Long training and run time</a:t>
            </a:r>
            <a:endParaRPr lang="en-US"/>
          </a:p>
          <a:p>
            <a:pPr>
              <a:buClr>
                <a:srgbClr val="262626"/>
              </a:buClr>
            </a:pPr>
            <a:endParaRPr lang="en-US" sz="18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E234F84-0C80-AF1E-4EED-C36365B88F4F}"/>
              </a:ext>
            </a:extLst>
          </p:cNvPr>
          <p:cNvSpPr txBox="1"/>
          <p:nvPr/>
        </p:nvSpPr>
        <p:spPr>
          <a:xfrm>
            <a:off x="6493098" y="241479"/>
            <a:ext cx="205257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Chicago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6ACEAA6-196D-4DBC-82BC-2FAD60F87430}"/>
              </a:ext>
            </a:extLst>
          </p:cNvPr>
          <p:cNvSpPr txBox="1"/>
          <p:nvPr/>
        </p:nvSpPr>
        <p:spPr>
          <a:xfrm>
            <a:off x="9565528" y="241479"/>
            <a:ext cx="205257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Houston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3DDA7196-36D8-F2A2-554B-1FD0ADF197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3038753"/>
              </p:ext>
            </p:extLst>
          </p:nvPr>
        </p:nvGraphicFramePr>
        <p:xfrm>
          <a:off x="467226" y="4420001"/>
          <a:ext cx="5131324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4595">
                  <a:extLst>
                    <a:ext uri="{9D8B030D-6E8A-4147-A177-3AD203B41FA5}">
                      <a16:colId xmlns:a16="http://schemas.microsoft.com/office/drawing/2014/main" val="3248490323"/>
                    </a:ext>
                  </a:extLst>
                </a:gridCol>
                <a:gridCol w="1101065">
                  <a:extLst>
                    <a:ext uri="{9D8B030D-6E8A-4147-A177-3AD203B41FA5}">
                      <a16:colId xmlns:a16="http://schemas.microsoft.com/office/drawing/2014/main" val="3215450027"/>
                    </a:ext>
                  </a:extLst>
                </a:gridCol>
                <a:gridCol w="1282832">
                  <a:extLst>
                    <a:ext uri="{9D8B030D-6E8A-4147-A177-3AD203B41FA5}">
                      <a16:colId xmlns:a16="http://schemas.microsoft.com/office/drawing/2014/main" val="2941143059"/>
                    </a:ext>
                  </a:extLst>
                </a:gridCol>
                <a:gridCol w="1282832">
                  <a:extLst>
                    <a:ext uri="{9D8B030D-6E8A-4147-A177-3AD203B41FA5}">
                      <a16:colId xmlns:a16="http://schemas.microsoft.com/office/drawing/2014/main" val="3258648272"/>
                    </a:ext>
                  </a:extLst>
                </a:gridCol>
              </a:tblGrid>
              <a:tr h="480474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800" b="1" i="0">
                          <a:solidFill>
                            <a:srgbClr val="404040"/>
                          </a:solidFill>
                          <a:effectLst/>
                          <a:latin typeface="Avenir Next LT Pro"/>
                        </a:rPr>
                        <a:t>Best  Parameters</a:t>
                      </a:r>
                      <a:endParaRPr lang="en-US" b="1" i="0">
                        <a:solidFill>
                          <a:srgbClr val="FFFFFF"/>
                        </a:solidFill>
                        <a:effectLst/>
                        <a:latin typeface="Avenir Next LT Pro"/>
                      </a:endParaRPr>
                    </a:p>
                  </a:txBody>
                  <a:tcPr>
                    <a:lnL w="96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6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6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6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4B6D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800" b="1" i="0">
                          <a:solidFill>
                            <a:srgbClr val="FFFFFF"/>
                          </a:solidFill>
                          <a:effectLst/>
                          <a:latin typeface="Avenir Next LT Pro"/>
                        </a:rPr>
                        <a:t>Layers</a:t>
                      </a:r>
                      <a:endParaRPr lang="en-US" b="1" i="0">
                        <a:solidFill>
                          <a:srgbClr val="FFFFFF"/>
                        </a:solidFill>
                        <a:effectLst/>
                        <a:latin typeface="Avenir Next LT Pro"/>
                      </a:endParaRPr>
                    </a:p>
                  </a:txBody>
                  <a:tcPr>
                    <a:lnL w="96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6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6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6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4B6D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800" b="1" i="0">
                          <a:solidFill>
                            <a:srgbClr val="FFFFFF"/>
                          </a:solidFill>
                          <a:effectLst/>
                          <a:latin typeface="Avenir Next LT Pro"/>
                        </a:rPr>
                        <a:t>Neurons</a:t>
                      </a:r>
                      <a:endParaRPr lang="en-US" b="1" i="0">
                        <a:solidFill>
                          <a:srgbClr val="FFFFFF"/>
                        </a:solidFill>
                        <a:effectLst/>
                        <a:latin typeface="Avenir Next LT Pro"/>
                      </a:endParaRPr>
                    </a:p>
                  </a:txBody>
                  <a:tcPr>
                    <a:lnL w="96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6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6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6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4B6D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800" b="1" i="0">
                          <a:solidFill>
                            <a:srgbClr val="FFFFFF"/>
                          </a:solidFill>
                          <a:effectLst/>
                          <a:latin typeface="Avenir Next LT Pro"/>
                        </a:rPr>
                        <a:t>Dropout Rate</a:t>
                      </a:r>
                      <a:endParaRPr lang="en-US" b="1" i="0">
                        <a:solidFill>
                          <a:srgbClr val="FFFFFF"/>
                        </a:solidFill>
                        <a:effectLst/>
                        <a:latin typeface="Avenir Next LT Pro"/>
                      </a:endParaRPr>
                    </a:p>
                  </a:txBody>
                  <a:tcPr>
                    <a:lnL w="96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6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6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6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4B6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3180132"/>
                  </a:ext>
                </a:extLst>
              </a:tr>
              <a:tr h="273210">
                <a:tc>
                  <a:txBody>
                    <a:bodyPr/>
                    <a:lstStyle/>
                    <a:p>
                      <a:pPr algn="l" fontAlgn="auto"/>
                      <a:endParaRPr lang="en-US" sz="1800" b="0" i="0">
                        <a:solidFill>
                          <a:srgbClr val="000000"/>
                        </a:solidFill>
                        <a:effectLst/>
                        <a:latin typeface="Avenir Next LT Pro" panose="020B0504020202020204" pitchFamily="34" charset="0"/>
                      </a:endParaRPr>
                    </a:p>
                  </a:txBody>
                  <a:tcPr>
                    <a:lnL w="96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6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6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6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5E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800" b="0" i="0">
                          <a:solidFill>
                            <a:srgbClr val="000000"/>
                          </a:solidFill>
                          <a:effectLst/>
                          <a:latin typeface="Avenir Next LT Pro"/>
                        </a:rPr>
                        <a:t>3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  <a:latin typeface="Avenir Next LT Pro"/>
                      </a:endParaRPr>
                    </a:p>
                  </a:txBody>
                  <a:tcPr>
                    <a:lnL w="96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6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6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6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5E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800" b="0" i="0">
                          <a:solidFill>
                            <a:srgbClr val="000000"/>
                          </a:solidFill>
                          <a:effectLst/>
                          <a:latin typeface="Avenir Next LT Pro"/>
                        </a:rPr>
                        <a:t>128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  <a:latin typeface="Avenir Next LT Pro"/>
                      </a:endParaRPr>
                    </a:p>
                  </a:txBody>
                  <a:tcPr>
                    <a:lnL w="96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6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6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6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5E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800" b="0" i="0">
                          <a:solidFill>
                            <a:srgbClr val="000000"/>
                          </a:solidFill>
                          <a:effectLst/>
                          <a:latin typeface="Avenir Next LT Pro"/>
                        </a:rPr>
                        <a:t>0.3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  <a:latin typeface="Avenir Next LT Pro"/>
                      </a:endParaRPr>
                    </a:p>
                  </a:txBody>
                  <a:tcPr>
                    <a:lnL w="96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6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6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6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5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4017057"/>
                  </a:ext>
                </a:extLst>
              </a:tr>
            </a:tbl>
          </a:graphicData>
        </a:graphic>
      </p:graphicFrame>
      <p:pic>
        <p:nvPicPr>
          <p:cNvPr id="10" name="Picture 9" descr="A line graph with a dotted line&#10;&#10;Description automatically generated">
            <a:extLst>
              <a:ext uri="{FF2B5EF4-FFF2-40B4-BE49-F238E27FC236}">
                <a16:creationId xmlns:a16="http://schemas.microsoft.com/office/drawing/2014/main" id="{40E1D0F1-1FFC-68E3-FEB5-594A77EBA3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5769" y="3861752"/>
            <a:ext cx="3064042" cy="2372994"/>
          </a:xfrm>
          <a:prstGeom prst="rect">
            <a:avLst/>
          </a:prstGeom>
        </p:spPr>
      </p:pic>
      <p:pic>
        <p:nvPicPr>
          <p:cNvPr id="12" name="Picture 11" descr="A diagram of a confusion matrix&#10;&#10;Description automatically generated">
            <a:extLst>
              <a:ext uri="{FF2B5EF4-FFF2-40B4-BE49-F238E27FC236}">
                <a16:creationId xmlns:a16="http://schemas.microsoft.com/office/drawing/2014/main" id="{5FD0D8FE-032E-305A-BCDE-130BE2DB43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86110" y="865939"/>
            <a:ext cx="2863516" cy="2118228"/>
          </a:xfrm>
          <a:prstGeom prst="rect">
            <a:avLst/>
          </a:prstGeom>
        </p:spPr>
      </p:pic>
      <p:pic>
        <p:nvPicPr>
          <p:cNvPr id="13" name="Picture 12" descr="A graph of a curve&#10;&#10;Description automatically generated">
            <a:extLst>
              <a:ext uri="{FF2B5EF4-FFF2-40B4-BE49-F238E27FC236}">
                <a16:creationId xmlns:a16="http://schemas.microsoft.com/office/drawing/2014/main" id="{53E4E70A-52C0-1DF9-C19B-558B18F5F1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97479" y="3861038"/>
            <a:ext cx="3154278" cy="2424555"/>
          </a:xfrm>
          <a:prstGeom prst="rect">
            <a:avLst/>
          </a:prstGeom>
        </p:spPr>
      </p:pic>
      <p:pic>
        <p:nvPicPr>
          <p:cNvPr id="15" name="Picture 14" descr="A blue squares with white text&#10;&#10;Description automatically generated">
            <a:extLst>
              <a:ext uri="{FF2B5EF4-FFF2-40B4-BE49-F238E27FC236}">
                <a16:creationId xmlns:a16="http://schemas.microsoft.com/office/drawing/2014/main" id="{130D8F8B-2299-2075-4ED3-F77E7BFFA1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47348" y="864433"/>
            <a:ext cx="3074068" cy="2221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212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9F73848-91FE-4D29-B0DC-BFC4084166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9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-839"/>
            <a:ext cx="12191980" cy="6858000"/>
          </a:xfrm>
          <a:prstGeom prst="rect">
            <a:avLst/>
          </a:prstGeom>
        </p:spPr>
      </p:pic>
      <p:sp>
        <p:nvSpPr>
          <p:cNvPr id="111" name="Rectangle 110">
            <a:extLst>
              <a:ext uri="{FF2B5EF4-FFF2-40B4-BE49-F238E27FC236}">
                <a16:creationId xmlns:a16="http://schemas.microsoft.com/office/drawing/2014/main" id="{DB4A12B6-EF0D-43E8-8C17-4FAD4D2766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>
              <a:lumMod val="85000"/>
              <a:lumOff val="15000"/>
              <a:alpha val="93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  <p:txBody>
          <a:bodyPr/>
          <a:lstStyle/>
          <a:p>
            <a:endParaRPr lang="en-PK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AE107525-0C02-447F-8A3F-553320A723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2"/>
            </a:solidFill>
            <a:prstDash val="solid"/>
            <a:miter lim="800000"/>
          </a:ln>
          <a:effectLst/>
        </p:spPr>
        <p:txBody>
          <a:bodyPr/>
          <a:lstStyle/>
          <a:p>
            <a:endParaRPr lang="en-PK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C3B467-088C-4F3D-A9A7-105C4E1E20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>
            <a:normAutofit/>
          </a:bodyPr>
          <a:lstStyle/>
          <a:p>
            <a:r>
              <a:rPr lang="en-US" sz="5800"/>
              <a:t>Final Model </a:t>
            </a:r>
            <a:endParaRPr lang="en-US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AB7A42E3-05D8-4A0B-9D4E-20EF581E57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PK"/>
          </a:p>
        </p:txBody>
      </p: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6EE9A54B-189D-4645-8254-FDC4210EC6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50180" y="1267730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511CE48F-D5E4-4520-AF1E-8F85CFBDA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941820" y="1267730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41448851-39AD-4943-BF9C-C50704E083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50180" y="1913025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29960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E94681D-2A4C-4A8D-B9B5-31D440D03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B7AC44-1B7B-4F09-9AA4-3DFDEC575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  <p:txBody>
          <a:bodyPr/>
          <a:lstStyle/>
          <a:p>
            <a:endParaRPr lang="en-PK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683E473-94FF-4ACE-9433-1F14799E89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  <p:txBody>
          <a:bodyPr/>
          <a:lstStyle/>
          <a:p>
            <a:endParaRPr lang="en-PK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82E2A95-1A08-4118-83C6-B1CA5648E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FFEFC7E-85EE-4AC9-A351-FBEB13A1D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5534" y="237744"/>
            <a:ext cx="2926080" cy="6382512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PK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B2511BB-FC4C-45F3-94EB-661D6806C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9100" y="413053"/>
            <a:ext cx="2616201" cy="6064596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E537A6-F63D-835B-C7F1-B824C940BF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20" y="612843"/>
            <a:ext cx="2312480" cy="1499738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600">
                <a:solidFill>
                  <a:schemeClr val="tx1">
                    <a:lumMod val="85000"/>
                    <a:lumOff val="15000"/>
                  </a:schemeClr>
                </a:solidFill>
              </a:rPr>
              <a:t>Ensemble Model (Final Model)</a:t>
            </a: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F2579AE1-8205-A501-300B-3ADFECE4A6DE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 bwMode="auto">
          <a:xfrm>
            <a:off x="557720" y="2149813"/>
            <a:ext cx="2427665" cy="3854197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marL="0" marR="0" lvl="0" indent="-182880" fontAlgn="base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SzTx/>
              <a:buFont typeface="Garamond" pitchFamily="18" charset="0"/>
              <a:buChar char="◦"/>
              <a:tabLst/>
            </a:pPr>
            <a:endParaRPr kumimoji="0" lang="en-US" altLang="en-PK" sz="1400" b="0" i="0" u="none" strike="noStrike" cap="none" normalizeH="0" baseline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</a:endParaRPr>
          </a:p>
          <a:p>
            <a:pPr marL="0" marR="0" lvl="0" indent="-182880" fontAlgn="base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rgbClr val="FFFFFF"/>
              </a:buClr>
              <a:buSzTx/>
              <a:buChar char="◦"/>
              <a:tabLst/>
            </a:pPr>
            <a:r>
              <a:rPr kumimoji="0" lang="en-US" sz="1400" b="0" i="0" u="none" strike="noStrike" cap="none" normalizeH="0" baseline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Utilized scikit-</a:t>
            </a:r>
            <a:r>
              <a:rPr kumimoji="0" lang="en-US" sz="1400" b="0" i="0" u="none" strike="noStrike" cap="none" normalizeH="0" baseline="0" err="1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learn's</a:t>
            </a:r>
            <a:r>
              <a:rPr kumimoji="0" lang="en-US" sz="1400" b="0" i="0" u="none" strike="noStrike" cap="none" normalizeH="0" baseline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 </a:t>
            </a:r>
            <a:r>
              <a:rPr kumimoji="0" lang="en-US" sz="1400" b="1" i="0" u="none" strike="noStrike" cap="none" normalizeH="0" baseline="0" err="1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VotingClassifier</a:t>
            </a:r>
            <a:r>
              <a:rPr kumimoji="0" lang="en-US" sz="1400" b="0" i="0" u="none" strike="noStrike" cap="none" normalizeH="0" baseline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 to combine predictions from multiple base classifiers (Logistic Regression, Random Forest, Gradient Boosting).</a:t>
            </a:r>
            <a:endParaRPr lang="en-US" sz="1400" b="0" i="0" u="none" strike="noStrike" cap="none" normalizeH="0" baseline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</a:endParaRPr>
          </a:p>
          <a:p>
            <a:pPr indent="-182880" fontAlgn="base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Font typeface="Garamond" pitchFamily="18" charset="0"/>
              <a:buChar char="◦"/>
            </a:pPr>
            <a:r>
              <a:rPr lang="en-US" sz="1400">
                <a:solidFill>
                  <a:schemeClr val="tx1">
                    <a:lumMod val="85000"/>
                    <a:lumOff val="15000"/>
                  </a:schemeClr>
                </a:solidFill>
              </a:rPr>
              <a:t>Pre-processing steps:</a:t>
            </a:r>
            <a:endParaRPr lang="en-US" sz="1400" i="0" u="none" strike="noStrike" cap="none" normalizeH="0" baseline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</a:endParaRPr>
          </a:p>
          <a:p>
            <a:pPr lvl="1" indent="-182880">
              <a:spcBef>
                <a:spcPct val="0"/>
              </a:spcBef>
              <a:spcAft>
                <a:spcPts val="600"/>
              </a:spcAft>
              <a:buClr>
                <a:srgbClr val="FFFFFF"/>
              </a:buClr>
              <a:buFont typeface="Courier New" pitchFamily="18" charset="0"/>
              <a:buChar char="o"/>
            </a:pP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Remove outliers</a:t>
            </a:r>
          </a:p>
          <a:p>
            <a:pPr lvl="1" indent="-182880">
              <a:spcBef>
                <a:spcPct val="0"/>
              </a:spcBef>
              <a:spcAft>
                <a:spcPts val="600"/>
              </a:spcAft>
              <a:buClr>
                <a:srgbClr val="FFFFFF"/>
              </a:buClr>
              <a:buFont typeface="Courier New" pitchFamily="18" charset="0"/>
              <a:buChar char="o"/>
            </a:pP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Split the data into an 80/20 split</a:t>
            </a:r>
          </a:p>
          <a:p>
            <a:pPr lvl="1" indent="-182880">
              <a:spcBef>
                <a:spcPct val="0"/>
              </a:spcBef>
              <a:spcAft>
                <a:spcPts val="600"/>
              </a:spcAft>
              <a:buClr>
                <a:srgbClr val="FFFFFF"/>
              </a:buClr>
              <a:buFont typeface="Courier New" pitchFamily="18" charset="0"/>
              <a:buChar char="o"/>
            </a:pP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Replaced missing numerical with the mean</a:t>
            </a:r>
            <a:endParaRPr lang="en-US" i="0" u="none" strike="noStrike" cap="none" normalizeH="0" baseline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</a:endParaRPr>
          </a:p>
          <a:p>
            <a:pPr lvl="1" indent="-182880">
              <a:spcBef>
                <a:spcPct val="0"/>
              </a:spcBef>
              <a:spcAft>
                <a:spcPts val="600"/>
              </a:spcAft>
              <a:buClr>
                <a:srgbClr val="FFFFFF"/>
              </a:buClr>
              <a:buFont typeface="Courier New" pitchFamily="18" charset="0"/>
              <a:buChar char="o"/>
            </a:pP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Scaled applicable variables</a:t>
            </a:r>
          </a:p>
          <a:p>
            <a:pPr lvl="1" indent="-18288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rgbClr val="FFFFFF"/>
              </a:buClr>
              <a:buFont typeface="Courier New" pitchFamily="18" charset="0"/>
              <a:buChar char="o"/>
            </a:pPr>
            <a:endParaRPr lang="en-US" sz="80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rgbClr val="FFFFFF"/>
              </a:buClr>
            </a:pPr>
            <a:endParaRPr lang="en-US" sz="1400" b="1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indent="-182880" fontAlgn="base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prstClr val="white">
                  <a:lumMod val="85000"/>
                  <a:lumOff val="15000"/>
                </a:prstClr>
              </a:buClr>
              <a:buChar char="◦"/>
            </a:pPr>
            <a:endParaRPr lang="en-US" altLang="en-PK" sz="14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8DC0EC7-60EA-4BD3-BC04-D547DE1B2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69764" y="413053"/>
            <a:ext cx="8212114" cy="6064596"/>
          </a:xfrm>
          <a:prstGeom prst="rect">
            <a:avLst/>
          </a:prstGeom>
          <a:noFill/>
          <a:ln w="6350" cap="sq" cmpd="sng" algn="ctr">
            <a:solidFill>
              <a:srgbClr val="404040"/>
            </a:solidFill>
            <a:prstDash val="solid"/>
            <a:miter lim="800000"/>
          </a:ln>
          <a:effectLst/>
        </p:spPr>
        <p:txBody>
          <a:bodyPr/>
          <a:lstStyle/>
          <a:p>
            <a:endParaRPr lang="en-PK"/>
          </a:p>
        </p:txBody>
      </p:sp>
      <p:pic>
        <p:nvPicPr>
          <p:cNvPr id="6" name="Picture 5" descr="A graph of a function&#10;&#10;Description automatically generated">
            <a:extLst>
              <a:ext uri="{FF2B5EF4-FFF2-40B4-BE49-F238E27FC236}">
                <a16:creationId xmlns:a16="http://schemas.microsoft.com/office/drawing/2014/main" id="{6280A849-6F81-FF38-E2A3-ED50833A39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5399" y="533412"/>
            <a:ext cx="7443595" cy="5908184"/>
          </a:xfrm>
          <a:prstGeom prst="rect">
            <a:avLst/>
          </a:prstGeom>
        </p:spPr>
      </p:pic>
      <p:pic>
        <p:nvPicPr>
          <p:cNvPr id="9" name="Picture 8" descr="A number of numbers on a white background&#10;&#10;Description automatically generated">
            <a:extLst>
              <a:ext uri="{FF2B5EF4-FFF2-40B4-BE49-F238E27FC236}">
                <a16:creationId xmlns:a16="http://schemas.microsoft.com/office/drawing/2014/main" id="{02E42129-C79A-2CE8-7652-3F980C831C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1987" y="3597120"/>
            <a:ext cx="4164587" cy="1667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0463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7A03EE-EFBA-4E2B-FDB0-CE99E94C6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Final Model Overfitting Checks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0B0D2D-4D3A-7616-A77E-D3D37273E9A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buFont typeface="Arial" pitchFamily="18" charset="0"/>
              <a:buChar char="•"/>
            </a:pPr>
            <a:r>
              <a:rPr lang="en-US"/>
              <a:t>We performed Cross-validation to test the robustness of our model (N=5) and achieved an average accuracy of 0.915</a:t>
            </a:r>
          </a:p>
          <a:p>
            <a:pPr marL="285750" indent="-285750">
              <a:buFont typeface="Arial" pitchFamily="18" charset="0"/>
              <a:buChar char="•"/>
            </a:pPr>
            <a:r>
              <a:rPr lang="en-US"/>
              <a:t>As the size of the training set increases, the test and validation accuracy begins to converge</a:t>
            </a:r>
          </a:p>
          <a:p>
            <a:pPr marL="285750" indent="-285750">
              <a:buFont typeface="Arial" pitchFamily="18" charset="0"/>
              <a:buChar char="•"/>
            </a:pPr>
            <a:endParaRPr lang="en-US"/>
          </a:p>
          <a:p>
            <a:endParaRPr lang="en-US"/>
          </a:p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0EAC8B-119D-E6D5-2D25-A65822E95C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366" y="2577"/>
            <a:ext cx="7937678" cy="3602925"/>
          </a:xfrm>
          <a:prstGeom prst="rect">
            <a:avLst/>
          </a:prstGeom>
        </p:spPr>
      </p:pic>
      <p:pic>
        <p:nvPicPr>
          <p:cNvPr id="6" name="Picture 5" descr="A blue squares with numbers&#10;&#10;Description automatically generated">
            <a:extLst>
              <a:ext uri="{FF2B5EF4-FFF2-40B4-BE49-F238E27FC236}">
                <a16:creationId xmlns:a16="http://schemas.microsoft.com/office/drawing/2014/main" id="{C9351083-75C7-3CDF-B4A4-957AA06496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7250" y="3611110"/>
            <a:ext cx="3947599" cy="330613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BDD92C2-44AF-1043-E2D6-BD62374ED66C}"/>
              </a:ext>
            </a:extLst>
          </p:cNvPr>
          <p:cNvSpPr txBox="1"/>
          <p:nvPr/>
        </p:nvSpPr>
        <p:spPr>
          <a:xfrm>
            <a:off x="2808767" y="3934046"/>
            <a:ext cx="56706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TP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24C099-8743-A80A-B236-BE177E709B70}"/>
              </a:ext>
            </a:extLst>
          </p:cNvPr>
          <p:cNvSpPr txBox="1"/>
          <p:nvPr/>
        </p:nvSpPr>
        <p:spPr>
          <a:xfrm>
            <a:off x="4279605" y="3934046"/>
            <a:ext cx="76199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FN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8DB048C-89CA-3637-92A8-D36B9E2D56B3}"/>
              </a:ext>
            </a:extLst>
          </p:cNvPr>
          <p:cNvSpPr txBox="1"/>
          <p:nvPr/>
        </p:nvSpPr>
        <p:spPr>
          <a:xfrm>
            <a:off x="2791046" y="5378302"/>
            <a:ext cx="46960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FP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25A256-60BE-FC7E-0F3E-999C0E45B073}"/>
              </a:ext>
            </a:extLst>
          </p:cNvPr>
          <p:cNvSpPr txBox="1"/>
          <p:nvPr/>
        </p:nvSpPr>
        <p:spPr>
          <a:xfrm>
            <a:off x="4288464" y="5369442"/>
            <a:ext cx="6379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solidFill>
                  <a:schemeClr val="bg1"/>
                </a:solidFill>
              </a:rPr>
              <a:t>TN</a:t>
            </a:r>
          </a:p>
        </p:txBody>
      </p:sp>
    </p:spTree>
    <p:extLst>
      <p:ext uri="{BB962C8B-B14F-4D97-AF65-F5344CB8AC3E}">
        <p14:creationId xmlns:p14="http://schemas.microsoft.com/office/powerpoint/2010/main" val="19898773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9F73848-91FE-4D29-B0DC-BFC4084166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9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-839"/>
            <a:ext cx="12191980" cy="6858000"/>
          </a:xfrm>
          <a:prstGeom prst="rect">
            <a:avLst/>
          </a:prstGeom>
        </p:spPr>
      </p:pic>
      <p:sp>
        <p:nvSpPr>
          <p:cNvPr id="111" name="Rectangle 110">
            <a:extLst>
              <a:ext uri="{FF2B5EF4-FFF2-40B4-BE49-F238E27FC236}">
                <a16:creationId xmlns:a16="http://schemas.microsoft.com/office/drawing/2014/main" id="{DB4A12B6-EF0D-43E8-8C17-4FAD4D2766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>
              <a:lumMod val="85000"/>
              <a:lumOff val="15000"/>
              <a:alpha val="93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  <p:txBody>
          <a:bodyPr/>
          <a:lstStyle/>
          <a:p>
            <a:endParaRPr lang="en-PK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AE107525-0C02-447F-8A3F-553320A723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2"/>
            </a:solidFill>
            <a:prstDash val="solid"/>
            <a:miter lim="800000"/>
          </a:ln>
          <a:effectLst/>
        </p:spPr>
        <p:txBody>
          <a:bodyPr/>
          <a:lstStyle/>
          <a:p>
            <a:endParaRPr lang="en-PK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C3B467-088C-4F3D-A9A7-105C4E1E20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>
            <a:normAutofit/>
          </a:bodyPr>
          <a:lstStyle/>
          <a:p>
            <a:r>
              <a:rPr lang="en-US" sz="5800"/>
              <a:t>Business Insights</a:t>
            </a:r>
            <a:endParaRPr lang="en-US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AB7A42E3-05D8-4A0B-9D4E-20EF581E57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PK"/>
          </a:p>
        </p:txBody>
      </p: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6EE9A54B-189D-4645-8254-FDC4210EC6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50180" y="1267730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511CE48F-D5E4-4520-AF1E-8F85CFBDA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941820" y="1267730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41448851-39AD-4943-BF9C-C50704E083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50180" y="1913025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91070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8" name="Rectangle 187">
            <a:extLst>
              <a:ext uri="{FF2B5EF4-FFF2-40B4-BE49-F238E27FC236}">
                <a16:creationId xmlns:a16="http://schemas.microsoft.com/office/drawing/2014/main" id="{1E94681D-2A4C-4A8D-B9B5-31D440D03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685B1578-9B95-463A-91DE-797A98F7E9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190" name="Rectangle 189">
            <a:extLst>
              <a:ext uri="{FF2B5EF4-FFF2-40B4-BE49-F238E27FC236}">
                <a16:creationId xmlns:a16="http://schemas.microsoft.com/office/drawing/2014/main" id="{B7753F1F-C532-475B-BE0D-7359EB6F86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191" name="Rectangle 190">
            <a:extLst>
              <a:ext uri="{FF2B5EF4-FFF2-40B4-BE49-F238E27FC236}">
                <a16:creationId xmlns:a16="http://schemas.microsoft.com/office/drawing/2014/main" id="{0EB72A9B-FD82-4F09-BF1E-D39311D3A0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" name="Rectangle 191">
            <a:extLst>
              <a:ext uri="{FF2B5EF4-FFF2-40B4-BE49-F238E27FC236}">
                <a16:creationId xmlns:a16="http://schemas.microsoft.com/office/drawing/2014/main" id="{DD39B371-6E4E-4070-AB4E-4D788405A5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B937DAED-8BFE-4563-BB45-B5E554D70A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4102CE-D587-2F85-7072-8A82866FB2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753557" cy="1371600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en-US" sz="4800" b="1"/>
              <a:t>Key Performance Indicators for attaining and maintaining Superhost status</a:t>
            </a:r>
          </a:p>
        </p:txBody>
      </p:sp>
      <p:pic>
        <p:nvPicPr>
          <p:cNvPr id="5" name="Content Placeholder 4" descr="A graph with different colored squares&#10;&#10;Description automatically generated">
            <a:extLst>
              <a:ext uri="{FF2B5EF4-FFF2-40B4-BE49-F238E27FC236}">
                <a16:creationId xmlns:a16="http://schemas.microsoft.com/office/drawing/2014/main" id="{7F18CF55-9F4F-1A4B-352C-04EEF1FFDE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388" y="2333619"/>
            <a:ext cx="4749107" cy="3696620"/>
          </a:xfrm>
          <a:prstGeom prst="rect">
            <a:avLst/>
          </a:prstGeom>
        </p:spPr>
      </p:pic>
      <p:sp>
        <p:nvSpPr>
          <p:cNvPr id="61" name="Content Placeholder 60">
            <a:extLst>
              <a:ext uri="{FF2B5EF4-FFF2-40B4-BE49-F238E27FC236}">
                <a16:creationId xmlns:a16="http://schemas.microsoft.com/office/drawing/2014/main" id="{093CD4EA-DDB8-68EA-B9E2-C6AC67173FF7}"/>
              </a:ext>
            </a:extLst>
          </p:cNvPr>
          <p:cNvSpPr>
            <a:spLocks/>
          </p:cNvSpPr>
          <p:nvPr/>
        </p:nvSpPr>
        <p:spPr>
          <a:xfrm>
            <a:off x="6643291" y="2257057"/>
            <a:ext cx="5037109" cy="38229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236855" indent="-236855" defTabSz="758952">
              <a:lnSpc>
                <a:spcPct val="90000"/>
              </a:lnSpc>
              <a:spcAft>
                <a:spcPts val="600"/>
              </a:spcAft>
              <a:buFont typeface="Arial,Sans-Serif" pitchFamily="18" charset="0"/>
              <a:buChar char="•"/>
            </a:pPr>
            <a:r>
              <a:rPr lang="en-US" sz="1650" kern="1200">
                <a:latin typeface="Avenir Next LT Pro"/>
                <a:cs typeface="Calibri"/>
              </a:rPr>
              <a:t>Increasing the number of 5 star reviews and reviews overall is the most important feature to be a </a:t>
            </a:r>
            <a:r>
              <a:rPr lang="en-US" sz="1650" kern="1200" err="1">
                <a:latin typeface="Avenir Next LT Pro"/>
                <a:cs typeface="Calibri"/>
              </a:rPr>
              <a:t>Superhost</a:t>
            </a:r>
            <a:endParaRPr lang="en-US" sz="1650" kern="1200">
              <a:latin typeface="Avenir Next LT Pro"/>
              <a:cs typeface="Calibri"/>
            </a:endParaRPr>
          </a:p>
          <a:p>
            <a:pPr marL="236855" indent="-236855" defTabSz="758952">
              <a:lnSpc>
                <a:spcPct val="90000"/>
              </a:lnSpc>
              <a:spcAft>
                <a:spcPts val="600"/>
              </a:spcAft>
              <a:buClr>
                <a:srgbClr val="262626"/>
              </a:buClr>
              <a:buFont typeface="Arial,Sans-Serif" pitchFamily="18" charset="0"/>
              <a:buChar char="•"/>
            </a:pPr>
            <a:endParaRPr lang="en-US" sz="1650" kern="1200">
              <a:latin typeface="Avenir Next LT Pro"/>
              <a:cs typeface="Calibri"/>
            </a:endParaRPr>
          </a:p>
          <a:p>
            <a:pPr marL="236855" indent="-236855" defTabSz="758952">
              <a:lnSpc>
                <a:spcPct val="90000"/>
              </a:lnSpc>
              <a:spcAft>
                <a:spcPts val="600"/>
              </a:spcAft>
              <a:buClr>
                <a:srgbClr val="262626"/>
              </a:buClr>
              <a:buFont typeface="Arial,Sans-Serif" pitchFamily="18" charset="0"/>
              <a:buChar char="•"/>
            </a:pPr>
            <a:r>
              <a:rPr lang="en-US" sz="1650" kern="1200">
                <a:latin typeface="Avenir Next LT Pro"/>
                <a:cs typeface="Calibri"/>
              </a:rPr>
              <a:t>Increasing the  number of available days increases likelihood  of becoming a  </a:t>
            </a:r>
            <a:r>
              <a:rPr lang="en-US" sz="1650" kern="1200" err="1">
                <a:latin typeface="Avenir Next LT Pro"/>
                <a:cs typeface="Calibri"/>
              </a:rPr>
              <a:t>Superhost</a:t>
            </a:r>
            <a:r>
              <a:rPr lang="en-US" sz="1650" kern="1200">
                <a:latin typeface="Avenir Next LT Pro"/>
                <a:cs typeface="Calibri"/>
              </a:rPr>
              <a:t> for the next period</a:t>
            </a:r>
          </a:p>
          <a:p>
            <a:pPr marL="236855" indent="-236855" defTabSz="758952">
              <a:lnSpc>
                <a:spcPct val="90000"/>
              </a:lnSpc>
              <a:spcAft>
                <a:spcPts val="600"/>
              </a:spcAft>
              <a:buClr>
                <a:srgbClr val="262626"/>
              </a:buClr>
              <a:buFont typeface="Arial,Sans-Serif" pitchFamily="18" charset="0"/>
              <a:buChar char="•"/>
            </a:pPr>
            <a:endParaRPr lang="en-US" sz="1650" kern="1200">
              <a:latin typeface="Avenir Next LT Pro"/>
              <a:cs typeface="Calibri"/>
            </a:endParaRPr>
          </a:p>
          <a:p>
            <a:pPr marL="236855" indent="-236855" defTabSz="758952">
              <a:lnSpc>
                <a:spcPct val="90000"/>
              </a:lnSpc>
              <a:spcAft>
                <a:spcPts val="600"/>
              </a:spcAft>
              <a:buClr>
                <a:srgbClr val="262626"/>
              </a:buClr>
              <a:buFont typeface="Arial,Sans-Serif" pitchFamily="18" charset="0"/>
              <a:buChar char="•"/>
            </a:pPr>
            <a:r>
              <a:rPr lang="en-US" sz="1650">
                <a:latin typeface="Avenir Next LT Pro"/>
                <a:cs typeface="Calibri"/>
              </a:rPr>
              <a:t>Low minimum</a:t>
            </a:r>
            <a:r>
              <a:rPr lang="en-US" sz="1650" kern="1200">
                <a:latin typeface="Avenir Next LT Pro"/>
                <a:cs typeface="Calibri"/>
              </a:rPr>
              <a:t> stay requirements</a:t>
            </a:r>
            <a:r>
              <a:rPr lang="en-US" sz="1650">
                <a:latin typeface="Avenir Next LT Pro"/>
                <a:cs typeface="Calibri"/>
              </a:rPr>
              <a:t> also </a:t>
            </a:r>
            <a:r>
              <a:rPr lang="en-US" sz="1650" kern="1200">
                <a:latin typeface="Avenir Next LT Pro"/>
                <a:cs typeface="Calibri"/>
              </a:rPr>
              <a:t>increases probability of becoming a </a:t>
            </a:r>
            <a:r>
              <a:rPr lang="en-US" sz="1650" kern="1200" err="1">
                <a:latin typeface="Avenir Next LT Pro"/>
                <a:cs typeface="Calibri"/>
              </a:rPr>
              <a:t>superhost</a:t>
            </a:r>
            <a:endParaRPr lang="en-US" sz="1650" kern="1200">
              <a:latin typeface="Avenir Next LT Pro"/>
              <a:cs typeface="Calibri"/>
            </a:endParaRPr>
          </a:p>
          <a:p>
            <a:pPr>
              <a:lnSpc>
                <a:spcPct val="90000"/>
              </a:lnSpc>
              <a:spcAft>
                <a:spcPts val="600"/>
              </a:spcAft>
              <a:buClr>
                <a:srgbClr val="262626"/>
              </a:buClr>
            </a:pPr>
            <a:endParaRPr lang="en-US" sz="1650">
              <a:latin typeface="Avenir Next LT Pro"/>
              <a:cs typeface="Calibri"/>
            </a:endParaRPr>
          </a:p>
          <a:p>
            <a:pPr marL="236855" indent="-236855">
              <a:lnSpc>
                <a:spcPct val="90000"/>
              </a:lnSpc>
              <a:spcAft>
                <a:spcPts val="600"/>
              </a:spcAft>
              <a:buClr>
                <a:srgbClr val="262626"/>
              </a:buClr>
              <a:buFont typeface="Arial,Sans-Serif" pitchFamily="18" charset="0"/>
              <a:buChar char="•"/>
            </a:pPr>
            <a:r>
              <a:rPr lang="en-US" sz="1650">
                <a:latin typeface="Avenir Next LT Pro"/>
                <a:cs typeface="Calibri"/>
              </a:rPr>
              <a:t>Some of the key indicators align with the evaluation criteria as mentioned in the dataset, however, reviews and ratings win emphatically as the deciding factor compared to all others . </a:t>
            </a:r>
          </a:p>
          <a:p>
            <a:pPr>
              <a:lnSpc>
                <a:spcPct val="90000"/>
              </a:lnSpc>
              <a:spcAft>
                <a:spcPts val="600"/>
              </a:spcAft>
              <a:buClr>
                <a:srgbClr val="262626"/>
              </a:buClr>
            </a:pPr>
            <a:endParaRPr lang="en-US">
              <a:latin typeface="Avenir Next LT Pro"/>
            </a:endParaRPr>
          </a:p>
        </p:txBody>
      </p:sp>
      <p:sp>
        <p:nvSpPr>
          <p:cNvPr id="163" name="Rectangle 162">
            <a:extLst>
              <a:ext uri="{FF2B5EF4-FFF2-40B4-BE49-F238E27FC236}">
                <a16:creationId xmlns:a16="http://schemas.microsoft.com/office/drawing/2014/main" id="{7923404A-723D-A8D8-9821-D377B7E0E531}"/>
              </a:ext>
            </a:extLst>
          </p:cNvPr>
          <p:cNvSpPr/>
          <p:nvPr/>
        </p:nvSpPr>
        <p:spPr>
          <a:xfrm>
            <a:off x="1676389" y="2310063"/>
            <a:ext cx="4774194" cy="3725612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254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6" name="Rectangle 95">
            <a:extLst>
              <a:ext uri="{FF2B5EF4-FFF2-40B4-BE49-F238E27FC236}">
                <a16:creationId xmlns:a16="http://schemas.microsoft.com/office/drawing/2014/main" id="{1E94681D-2A4C-4A8D-B9B5-31D440D03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7CBCD26A-BD2E-4E94-A8F8-A4B67923FD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ED0D337F-FB00-4E19-BBDA-8485C8ABB5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 useBgFill="1">
        <p:nvSpPr>
          <p:cNvPr id="99" name="Rectangle 98">
            <a:extLst>
              <a:ext uri="{FF2B5EF4-FFF2-40B4-BE49-F238E27FC236}">
                <a16:creationId xmlns:a16="http://schemas.microsoft.com/office/drawing/2014/main" id="{78632963-757B-40C2-BB84-FC6107A54D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866" y="0"/>
            <a:ext cx="12193866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2853AE55-7E35-44B0-89F1-3F52B262AF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39709" y="253548"/>
            <a:ext cx="5612193" cy="6361598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DBC4BE4D-4B50-4F51-9F85-4B5D60B02D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87542" y="407588"/>
            <a:ext cx="5299768" cy="6022878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D8F787-FA8B-AA3C-EB3D-6DA1E18FA3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6137" y="804073"/>
            <a:ext cx="4602152" cy="134544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Average Increase in Revenue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990EA4D0-7E8D-2A1E-8F70-3FAEDD55F2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1004" y="619331"/>
            <a:ext cx="3725919" cy="2729236"/>
          </a:xfrm>
          <a:prstGeom prst="rect">
            <a:avLst/>
          </a:prstGeom>
        </p:spPr>
      </p:pic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A0350396-806F-808D-0373-1EC010934BB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326101" y="3509433"/>
            <a:ext cx="3695726" cy="2771795"/>
          </a:xfrm>
          <a:prstGeom prst="rect">
            <a:avLst/>
          </a:prstGeom>
        </p:spPr>
      </p:pic>
      <p:sp>
        <p:nvSpPr>
          <p:cNvPr id="58" name="Content Placeholder 16">
            <a:extLst>
              <a:ext uri="{FF2B5EF4-FFF2-40B4-BE49-F238E27FC236}">
                <a16:creationId xmlns:a16="http://schemas.microsoft.com/office/drawing/2014/main" id="{F270AB45-A325-E221-8E74-70430D24CA8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46137" y="2303563"/>
            <a:ext cx="4602152" cy="3715424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700"/>
              <a:t>It is observed that average revenue of a </a:t>
            </a:r>
            <a:r>
              <a:rPr lang="en-US" sz="1700" err="1"/>
              <a:t>airbnb</a:t>
            </a:r>
            <a:r>
              <a:rPr lang="en-US" sz="1700"/>
              <a:t> host for each year is greater in case he/she is designated as </a:t>
            </a:r>
            <a:r>
              <a:rPr lang="en-US" sz="1700" err="1"/>
              <a:t>Superhost</a:t>
            </a:r>
            <a:r>
              <a:rPr lang="en-US" sz="1700"/>
              <a:t> compared to a host </a:t>
            </a:r>
          </a:p>
          <a:p>
            <a:pPr>
              <a:lnSpc>
                <a:spcPct val="90000"/>
              </a:lnSpc>
            </a:pPr>
            <a:r>
              <a:rPr lang="en-US" sz="1700"/>
              <a:t>The statistics imply the same for </a:t>
            </a:r>
            <a:r>
              <a:rPr lang="en-US" sz="1700" err="1"/>
              <a:t>houston</a:t>
            </a:r>
            <a:r>
              <a:rPr lang="en-US" sz="1700"/>
              <a:t> as well as </a:t>
            </a:r>
            <a:r>
              <a:rPr lang="en-US" sz="1700" err="1"/>
              <a:t>chicago</a:t>
            </a:r>
          </a:p>
          <a:p>
            <a:pPr>
              <a:lnSpc>
                <a:spcPct val="90000"/>
              </a:lnSpc>
            </a:pPr>
            <a:r>
              <a:rPr lang="en-US" sz="1700"/>
              <a:t>In essence, becoming a </a:t>
            </a:r>
            <a:r>
              <a:rPr lang="en-US" sz="1700" err="1"/>
              <a:t>Superhost</a:t>
            </a:r>
            <a:r>
              <a:rPr lang="en-US" sz="1700"/>
              <a:t> can translate into a profit making proposition for someone looking to enter </a:t>
            </a:r>
            <a:r>
              <a:rPr lang="en-US" sz="1700" err="1"/>
              <a:t>airbnb</a:t>
            </a:r>
            <a:r>
              <a:rPr lang="en-US" sz="1700"/>
              <a:t> business or for an existing </a:t>
            </a:r>
            <a:r>
              <a:rPr lang="en-US" sz="1700" err="1"/>
              <a:t>airbnb</a:t>
            </a:r>
            <a:r>
              <a:rPr lang="en-US" sz="1700"/>
              <a:t> host.</a:t>
            </a:r>
          </a:p>
          <a:p>
            <a:pPr>
              <a:lnSpc>
                <a:spcPct val="90000"/>
              </a:lnSpc>
            </a:pPr>
            <a:r>
              <a:rPr lang="en-US" sz="1700"/>
              <a:t>It is seen there is some difference w.r.t data for 2020 but that can be attributed to covid year.</a:t>
            </a:r>
          </a:p>
          <a:p>
            <a:pPr>
              <a:lnSpc>
                <a:spcPct val="90000"/>
              </a:lnSpc>
            </a:pPr>
            <a:endParaRPr lang="en-US" sz="1700"/>
          </a:p>
          <a:p>
            <a:pPr>
              <a:lnSpc>
                <a:spcPct val="90000"/>
              </a:lnSpc>
            </a:pPr>
            <a:endParaRPr lang="en-US" sz="1700"/>
          </a:p>
          <a:p>
            <a:pPr>
              <a:lnSpc>
                <a:spcPct val="90000"/>
              </a:lnSpc>
            </a:pPr>
            <a:endParaRPr lang="en-US" sz="1700"/>
          </a:p>
        </p:txBody>
      </p:sp>
    </p:spTree>
    <p:extLst>
      <p:ext uri="{BB962C8B-B14F-4D97-AF65-F5344CB8AC3E}">
        <p14:creationId xmlns:p14="http://schemas.microsoft.com/office/powerpoint/2010/main" val="17228590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9F73848-91FE-4D29-B0DC-BFC4084166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9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-839"/>
            <a:ext cx="12191980" cy="6858000"/>
          </a:xfrm>
          <a:prstGeom prst="rect">
            <a:avLst/>
          </a:prstGeom>
        </p:spPr>
      </p:pic>
      <p:sp>
        <p:nvSpPr>
          <p:cNvPr id="111" name="Rectangle 110">
            <a:extLst>
              <a:ext uri="{FF2B5EF4-FFF2-40B4-BE49-F238E27FC236}">
                <a16:creationId xmlns:a16="http://schemas.microsoft.com/office/drawing/2014/main" id="{DB4A12B6-EF0D-43E8-8C17-4FAD4D2766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>
              <a:lumMod val="85000"/>
              <a:lumOff val="15000"/>
              <a:alpha val="93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  <p:txBody>
          <a:bodyPr/>
          <a:lstStyle/>
          <a:p>
            <a:endParaRPr lang="en-PK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AE107525-0C02-447F-8A3F-553320A723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2"/>
            </a:solidFill>
            <a:prstDash val="solid"/>
            <a:miter lim="800000"/>
          </a:ln>
          <a:effectLst/>
        </p:spPr>
        <p:txBody>
          <a:bodyPr/>
          <a:lstStyle/>
          <a:p>
            <a:endParaRPr lang="en-PK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C3B467-088C-4F3D-A9A7-105C4E1E20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>
            <a:normAutofit/>
          </a:bodyPr>
          <a:lstStyle/>
          <a:p>
            <a:r>
              <a:rPr lang="en-US" sz="5800"/>
              <a:t>Secondary Research</a:t>
            </a:r>
            <a:endParaRPr lang="en-US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AB7A42E3-05D8-4A0B-9D4E-20EF581E57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PK"/>
          </a:p>
        </p:txBody>
      </p: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6EE9A54B-189D-4645-8254-FDC4210EC6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50180" y="1267730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511CE48F-D5E4-4520-AF1E-8F85CFBDA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941820" y="1267730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41448851-39AD-4943-BF9C-C50704E083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50180" y="1913025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61884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1E94681D-2A4C-4A8D-B9B5-31D440D03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FB65ABA3-820C-4D75-9437-9EFA1ADFE1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036BF2FB-90D8-48DB-BD34-D040CDCFF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D5851415-CF4E-4C41-9E36-04E444B517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4B516B89-DEA0-4832-8C56-F048168DAD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7646" y="413053"/>
            <a:ext cx="8212114" cy="6064596"/>
          </a:xfrm>
          <a:prstGeom prst="rect">
            <a:avLst/>
          </a:prstGeom>
          <a:solidFill>
            <a:srgbClr val="FFFFFF"/>
          </a:solidFill>
          <a:ln w="6350" cap="sq" cmpd="sng" algn="ctr">
            <a:solidFill>
              <a:srgbClr val="404040"/>
            </a:solidFill>
            <a:prstDash val="solid"/>
            <a:miter lim="800000"/>
          </a:ln>
          <a:effectLst/>
        </p:spPr>
      </p:sp>
      <p:pic>
        <p:nvPicPr>
          <p:cNvPr id="5" name="Picture Placeholder 4" descr="A graph with numbers and dots&#10;&#10;Description automatically generated">
            <a:extLst>
              <a:ext uri="{FF2B5EF4-FFF2-40B4-BE49-F238E27FC236}">
                <a16:creationId xmlns:a16="http://schemas.microsoft.com/office/drawing/2014/main" id="{22E03F2F-FEA9-98B8-2414-2D52F82E2B38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r="-2" b="6445"/>
          <a:stretch/>
        </p:blipFill>
        <p:spPr>
          <a:xfrm>
            <a:off x="549218" y="578707"/>
            <a:ext cx="7915549" cy="5733288"/>
          </a:xfrm>
          <a:prstGeom prst="rect">
            <a:avLst/>
          </a:prstGeom>
        </p:spPr>
      </p:pic>
      <p:sp>
        <p:nvSpPr>
          <p:cNvPr id="88" name="Rectangle 87">
            <a:extLst>
              <a:ext uri="{FF2B5EF4-FFF2-40B4-BE49-F238E27FC236}">
                <a16:creationId xmlns:a16="http://schemas.microsoft.com/office/drawing/2014/main" id="{3EA2D33E-BAA2-467B-80B0-8887D9A99F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6067C508-2065-42E3-98D2-F3A9B8339B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4978" y="402336"/>
            <a:ext cx="2596896" cy="6053328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CEE4DE-4E3E-1ED0-2FF6-9F599B449645}"/>
              </a:ext>
            </a:extLst>
          </p:cNvPr>
          <p:cNvSpPr txBox="1"/>
          <p:nvPr/>
        </p:nvSpPr>
        <p:spPr>
          <a:xfrm>
            <a:off x="9321801" y="983776"/>
            <a:ext cx="2312479" cy="5253237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 lnSpcReduction="10000"/>
          </a:bodyPr>
          <a:lstStyle/>
          <a:p>
            <a:pPr marL="388620" indent="-285750">
              <a:spcAft>
                <a:spcPts val="600"/>
              </a:spcAft>
              <a:buClr>
                <a:schemeClr val="tx1">
                  <a:lumMod val="85000"/>
                  <a:lumOff val="15000"/>
                </a:schemeClr>
              </a:buClr>
              <a:buFont typeface="Courier New"/>
              <a:buChar char="o"/>
            </a:pP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cs typeface="+mn-lt"/>
              </a:rPr>
              <a:t>Prediction for </a:t>
            </a:r>
            <a:r>
              <a:rPr lang="en-US" err="1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cs typeface="+mn-lt"/>
              </a:rPr>
              <a:t>Superhost</a:t>
            </a: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cs typeface="+mn-lt"/>
              </a:rPr>
              <a:t> revenue for Chicago for the year 2023 and 2024</a:t>
            </a:r>
          </a:p>
          <a:p>
            <a:pPr marL="388620" indent="-285750">
              <a:spcAft>
                <a:spcPts val="600"/>
              </a:spcAft>
              <a:buClr>
                <a:srgbClr val="262626"/>
              </a:buClr>
              <a:buFont typeface="Courier New" pitchFamily="18" charset="0"/>
              <a:buChar char="o"/>
            </a:pPr>
            <a:endParaRPr lang="en-US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388620" indent="-285750">
              <a:spcAft>
                <a:spcPts val="600"/>
              </a:spcAft>
              <a:buClr>
                <a:srgbClr val="262626"/>
              </a:buClr>
              <a:buFont typeface="Courier New" pitchFamily="18" charset="0"/>
              <a:buChar char="o"/>
            </a:pP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It is seen that </a:t>
            </a:r>
            <a:r>
              <a:rPr lang="en-US" err="1">
                <a:solidFill>
                  <a:schemeClr val="tx1">
                    <a:lumMod val="85000"/>
                    <a:lumOff val="15000"/>
                  </a:schemeClr>
                </a:solidFill>
              </a:rPr>
              <a:t>Superhosts</a:t>
            </a: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 will consistently earn higher than hosts which align with the understanding that hosts should focus on becoming </a:t>
            </a:r>
            <a:r>
              <a:rPr lang="en-US" err="1">
                <a:solidFill>
                  <a:schemeClr val="tx1">
                    <a:lumMod val="85000"/>
                    <a:lumOff val="15000"/>
                  </a:schemeClr>
                </a:solidFill>
              </a:rPr>
              <a:t>Superhosts</a:t>
            </a: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 for higher revenue</a:t>
            </a:r>
          </a:p>
          <a:p>
            <a:pPr marL="285750" indent="-182880">
              <a:spcAft>
                <a:spcPts val="600"/>
              </a:spcAft>
              <a:buClr>
                <a:schemeClr val="tx1">
                  <a:lumMod val="85000"/>
                  <a:lumOff val="15000"/>
                </a:schemeClr>
              </a:buClr>
              <a:buFont typeface="Courier New" pitchFamily="18" charset="0"/>
              <a:buChar char="o"/>
            </a:pPr>
            <a:endParaRPr 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3793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9F73848-91FE-4D29-B0DC-BFC4084166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9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-839"/>
            <a:ext cx="12191980" cy="6858000"/>
          </a:xfrm>
          <a:prstGeom prst="rect">
            <a:avLst/>
          </a:prstGeom>
        </p:spPr>
      </p:pic>
      <p:sp>
        <p:nvSpPr>
          <p:cNvPr id="111" name="Rectangle 110">
            <a:extLst>
              <a:ext uri="{FF2B5EF4-FFF2-40B4-BE49-F238E27FC236}">
                <a16:creationId xmlns:a16="http://schemas.microsoft.com/office/drawing/2014/main" id="{DB4A12B6-EF0D-43E8-8C17-4FAD4D2766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>
              <a:lumMod val="85000"/>
              <a:lumOff val="15000"/>
              <a:alpha val="93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  <p:txBody>
          <a:bodyPr/>
          <a:lstStyle/>
          <a:p>
            <a:endParaRPr lang="en-PK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AE107525-0C02-447F-8A3F-553320A723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2"/>
            </a:solidFill>
            <a:prstDash val="solid"/>
            <a:miter lim="800000"/>
          </a:ln>
          <a:effectLst/>
        </p:spPr>
        <p:txBody>
          <a:bodyPr/>
          <a:lstStyle/>
          <a:p>
            <a:endParaRPr lang="en-PK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C3B467-088C-4F3D-A9A7-105C4E1E20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>
            <a:normAutofit/>
          </a:bodyPr>
          <a:lstStyle/>
          <a:p>
            <a:r>
              <a:rPr lang="en-US" sz="5800"/>
              <a:t>Thank you</a:t>
            </a: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AB7A42E3-05D8-4A0B-9D4E-20EF581E57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PK"/>
          </a:p>
        </p:txBody>
      </p: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6EE9A54B-189D-4645-8254-FDC4210EC6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50180" y="1267730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511CE48F-D5E4-4520-AF1E-8F85CFBDA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941820" y="1267730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41448851-39AD-4943-BF9C-C50704E083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50180" y="1913025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21327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0A86E-B605-C3EC-1F86-FF3B865B75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Appendix</a:t>
            </a:r>
            <a:br>
              <a:rPr lang="en-US"/>
            </a:br>
            <a:endParaRPr lang="en-P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C1830D-F6FD-DA0A-1AD3-7DD9957EEF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Supporting Materials and Research Links</a:t>
            </a:r>
          </a:p>
          <a:p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13127599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9F73848-91FE-4D29-B0DC-BFC4084166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9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-839"/>
            <a:ext cx="12191980" cy="6858000"/>
          </a:xfrm>
          <a:prstGeom prst="rect">
            <a:avLst/>
          </a:prstGeom>
        </p:spPr>
      </p:pic>
      <p:sp>
        <p:nvSpPr>
          <p:cNvPr id="111" name="Rectangle 110">
            <a:extLst>
              <a:ext uri="{FF2B5EF4-FFF2-40B4-BE49-F238E27FC236}">
                <a16:creationId xmlns:a16="http://schemas.microsoft.com/office/drawing/2014/main" id="{DB4A12B6-EF0D-43E8-8C17-4FAD4D2766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>
              <a:lumMod val="85000"/>
              <a:lumOff val="15000"/>
              <a:alpha val="93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  <p:txBody>
          <a:bodyPr/>
          <a:lstStyle/>
          <a:p>
            <a:endParaRPr lang="en-PK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AE107525-0C02-447F-8A3F-553320A723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2"/>
            </a:solidFill>
            <a:prstDash val="solid"/>
            <a:miter lim="800000"/>
          </a:ln>
          <a:effectLst/>
        </p:spPr>
        <p:txBody>
          <a:bodyPr/>
          <a:lstStyle/>
          <a:p>
            <a:endParaRPr lang="en-PK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C3B467-088C-4F3D-A9A7-105C4E1E20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>
            <a:normAutofit/>
          </a:bodyPr>
          <a:lstStyle/>
          <a:p>
            <a:r>
              <a:rPr lang="en-US" sz="5800"/>
              <a:t>Secondary Research</a:t>
            </a:r>
            <a:endParaRPr lang="en-US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AB7A42E3-05D8-4A0B-9D4E-20EF581E57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PK"/>
          </a:p>
        </p:txBody>
      </p: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6EE9A54B-189D-4645-8254-FDC4210EC6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50180" y="1267730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511CE48F-D5E4-4520-AF1E-8F85CFBDA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941820" y="1267730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41448851-39AD-4943-BF9C-C50704E083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50180" y="1913025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12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26C4D022-E2BC-435F-9CDB-44DC57C070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C926CAD6-45B1-4A85-A196-E722067B1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3480" y="0"/>
            <a:ext cx="6525472" cy="6858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  <p:txBody>
          <a:bodyPr/>
          <a:lstStyle/>
          <a:p>
            <a:endParaRPr lang="en-PK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0E0936D5-2DCE-48A4-93BC-BA7861B4E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81848" y="320040"/>
            <a:ext cx="5888736" cy="6217920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  <p:txBody>
          <a:bodyPr/>
          <a:lstStyle/>
          <a:p>
            <a:endParaRPr lang="en-PK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680F50-1C7F-E218-85D4-0C7405160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3580" y="642594"/>
            <a:ext cx="5245269" cy="1371600"/>
          </a:xfrm>
        </p:spPr>
        <p:txBody>
          <a:bodyPr>
            <a:normAutofit/>
          </a:bodyPr>
          <a:lstStyle/>
          <a:p>
            <a:r>
              <a:rPr lang="en-US" sz="3700">
                <a:solidFill>
                  <a:schemeClr val="tx1"/>
                </a:solidFill>
              </a:rPr>
              <a:t>Interesting Insights from Literature Review</a:t>
            </a:r>
            <a:endParaRPr lang="en-PK" sz="370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1F1D22-A23A-CB97-38A7-7BCA9C760C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3580" y="2103120"/>
            <a:ext cx="5245269" cy="393192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800" err="1">
                <a:latin typeface="Abadi"/>
              </a:rPr>
              <a:t>Superhost</a:t>
            </a:r>
            <a:r>
              <a:rPr lang="en-US" sz="1800">
                <a:latin typeface="Abadi"/>
              </a:rPr>
              <a:t> status is widely considered a badge of quality </a:t>
            </a:r>
            <a:endParaRPr lang="en-US" sz="1800">
              <a:latin typeface="Abadi" panose="020F0502020204030204" pitchFamily="34" charset="0"/>
            </a:endParaRPr>
          </a:p>
          <a:p>
            <a:r>
              <a:rPr lang="en-US" sz="1800">
                <a:latin typeface="Abadi"/>
              </a:rPr>
              <a:t>Reviews are everything for </a:t>
            </a:r>
            <a:r>
              <a:rPr lang="en-US" sz="1800" err="1">
                <a:latin typeface="Abadi"/>
              </a:rPr>
              <a:t>superhosts</a:t>
            </a:r>
            <a:r>
              <a:rPr lang="en-US" sz="1800">
                <a:latin typeface="Abadi"/>
              </a:rPr>
              <a:t>!</a:t>
            </a:r>
          </a:p>
          <a:p>
            <a:r>
              <a:rPr lang="en-US" sz="1800">
                <a:latin typeface="Abadi"/>
              </a:rPr>
              <a:t>Legal action taken by visitors against </a:t>
            </a:r>
            <a:r>
              <a:rPr lang="en-US" sz="1800" err="1">
                <a:latin typeface="Abadi"/>
              </a:rPr>
              <a:t>superhosts</a:t>
            </a:r>
            <a:r>
              <a:rPr lang="en-US" sz="1800">
                <a:latin typeface="Abadi"/>
              </a:rPr>
              <a:t> or Airbnb is quite tedious</a:t>
            </a:r>
          </a:p>
          <a:p>
            <a:r>
              <a:rPr lang="en-US" sz="1800" b="0" i="0">
                <a:effectLst/>
                <a:latin typeface="Abadi"/>
              </a:rPr>
              <a:t>The big headline is a new "Guest Favorites" feature meant to highlight outstanding homes and rooms on the platform</a:t>
            </a:r>
          </a:p>
          <a:p>
            <a:r>
              <a:rPr lang="en-US" sz="1800">
                <a:latin typeface="Abadi"/>
              </a:rPr>
              <a:t>The Guest </a:t>
            </a:r>
            <a:r>
              <a:rPr lang="en-US" sz="1800" err="1">
                <a:latin typeface="Abadi"/>
              </a:rPr>
              <a:t>Favourite</a:t>
            </a:r>
            <a:r>
              <a:rPr lang="en-US" sz="1800">
                <a:latin typeface="Abadi"/>
              </a:rPr>
              <a:t> is more linked to the property rather than the host, is an overlap very likely though? </a:t>
            </a:r>
            <a:endParaRPr lang="en-US" sz="1800">
              <a:latin typeface="Abadi" panose="020F0502020204030204" pitchFamily="34" charset="0"/>
            </a:endParaRPr>
          </a:p>
          <a:p>
            <a:endParaRPr lang="en-US" sz="1600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PK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64A17E-CA71-CE9A-2279-0A7FF39096EF}"/>
              </a:ext>
            </a:extLst>
          </p:cNvPr>
          <p:cNvSpPr txBox="1"/>
          <p:nvPr/>
        </p:nvSpPr>
        <p:spPr>
          <a:xfrm>
            <a:off x="740635" y="683663"/>
            <a:ext cx="4187438" cy="507831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+mn-lt"/>
                <a:cs typeface="+mn-lt"/>
              </a:rPr>
              <a:t>Hosts Incur a number of Risks: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Property damage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Negative reputation arising from external effects such as noise or litter that that their neighbors have to bear.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Losing goodwill with home-owners associations and other advocacy groups that either disapprove of peer-to-peer network accommodation or resent the external effects of guests in their local neighborhoods. 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Risk legal proceedings and fines in contexts in which subletting or renting out accommodation is a grey area or subject to legal restrictions 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7021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64F60E8-5C55-3A8E-178B-6180BB46B8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9170" y="2508504"/>
            <a:ext cx="3022854" cy="3310288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en-US"/>
              <a:t>Research Articles</a:t>
            </a:r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51A6FD-D9CF-7465-468C-5DD1A69D1B90}"/>
              </a:ext>
            </a:extLst>
          </p:cNvPr>
          <p:cNvSpPr txBox="1"/>
          <p:nvPr/>
        </p:nvSpPr>
        <p:spPr>
          <a:xfrm>
            <a:off x="494631" y="842210"/>
            <a:ext cx="6764421" cy="59093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+mn-lt"/>
                <a:cs typeface="+mn-lt"/>
                <a:hlinkClick r:id="rId2"/>
              </a:rPr>
              <a:t>1. </a:t>
            </a:r>
            <a:r>
              <a:rPr lang="en-US">
                <a:ea typeface="+mn-lt"/>
                <a:cs typeface="+mn-lt"/>
              </a:rPr>
              <a:t>AIRBNB DISRUPTIVE BUSINESS MODEL INNOVATION: ASSESSING THE IMPACT ON HOTEL INDUSTRY </a:t>
            </a:r>
            <a:r>
              <a:rPr lang="en-US" err="1">
                <a:ea typeface="+mn-lt"/>
                <a:cs typeface="+mn-lt"/>
              </a:rPr>
              <a:t>Makhmoor</a:t>
            </a:r>
            <a:r>
              <a:rPr lang="en-US">
                <a:ea typeface="+mn-lt"/>
                <a:cs typeface="+mn-lt"/>
              </a:rPr>
              <a:t> Bashir* and Rajesh Verma**</a:t>
            </a:r>
          </a:p>
          <a:p>
            <a:endParaRPr lang="en-US">
              <a:ea typeface="+mn-lt"/>
              <a:cs typeface="+mn-lt"/>
            </a:endParaRPr>
          </a:p>
          <a:p>
            <a:r>
              <a:rPr lang="en-US">
                <a:ea typeface="+mn-lt"/>
                <a:cs typeface="+mn-lt"/>
                <a:hlinkClick r:id="rId2"/>
              </a:rPr>
              <a:t>https://www.researchgate.net/profile/Makhmoor-Bashir/publication/306193997_Airbnb_disruptive_business_model_innovation_Assessing_the_impact_on_hotel_industry/links/5b06460ca6fdcc8c2522ac1e/Airbnb-disruptive-business-model-innovation-Assessing-the-impact-on-hotel-industry.pdf</a:t>
            </a:r>
            <a:endParaRPr lang="en-US">
              <a:ea typeface="+mn-lt"/>
              <a:cs typeface="+mn-lt"/>
            </a:endParaRPr>
          </a:p>
          <a:p>
            <a:endParaRPr lang="en-US"/>
          </a:p>
          <a:p>
            <a:r>
              <a:rPr lang="en-US"/>
              <a:t>2. </a:t>
            </a:r>
            <a:r>
              <a:rPr lang="en-US">
                <a:ea typeface="+mn-lt"/>
                <a:cs typeface="+mn-lt"/>
              </a:rPr>
              <a:t>How Airbnb Creates Value Stephan Reinhold, Research Center for Tourism and Transport (T&amp;T IMP-HSG), the University of St. Gallen, Switzerland Sara </a:t>
            </a:r>
            <a:r>
              <a:rPr lang="en-US" err="1">
                <a:ea typeface="+mn-lt"/>
                <a:cs typeface="+mn-lt"/>
              </a:rPr>
              <a:t>Dolnicar</a:t>
            </a:r>
            <a:r>
              <a:rPr lang="en-US">
                <a:ea typeface="+mn-lt"/>
                <a:cs typeface="+mn-lt"/>
              </a:rPr>
              <a:t>, Department of Tourism, UQ Business School, The University of Queensland, Australia</a:t>
            </a:r>
          </a:p>
          <a:p>
            <a:endParaRPr lang="en-US">
              <a:ea typeface="+mn-lt"/>
              <a:cs typeface="+mn-lt"/>
            </a:endParaRPr>
          </a:p>
          <a:p>
            <a:r>
              <a:rPr lang="en-US">
                <a:hlinkClick r:id="rId3"/>
              </a:rPr>
              <a:t>https://library.oapen.org/bitstream/handle/20.500.12657/30986/1/640674.pdf#page=50</a:t>
            </a:r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5929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3" name="Rectangle 52">
            <a:extLst>
              <a:ext uri="{FF2B5EF4-FFF2-40B4-BE49-F238E27FC236}">
                <a16:creationId xmlns:a16="http://schemas.microsoft.com/office/drawing/2014/main" id="{1E94681D-2A4C-4A8D-B9B5-31D440D03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685B1578-9B95-463A-91DE-797A98F7E9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  <p:txBody>
          <a:bodyPr/>
          <a:lstStyle/>
          <a:p>
            <a:endParaRPr lang="en-PK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B7753F1F-C532-475B-BE0D-7359EB6F86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  <p:txBody>
          <a:bodyPr/>
          <a:lstStyle/>
          <a:p>
            <a:endParaRPr lang="en-PK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A7A821B9-0CFF-4B38-BBA6-D630BD3AFD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5B48D0-0CC1-D5C0-E092-4A1B9B98033B}"/>
              </a:ext>
            </a:extLst>
          </p:cNvPr>
          <p:cNvSpPr txBox="1"/>
          <p:nvPr/>
        </p:nvSpPr>
        <p:spPr>
          <a:xfrm>
            <a:off x="8660189" y="643464"/>
            <a:ext cx="2888344" cy="5571071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>
                <a:solidFill>
                  <a:schemeClr val="bg1"/>
                </a:solidFill>
                <a:latin typeface="+mj-lt"/>
              </a:rPr>
              <a:t>Online Research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C16394E5-E242-48C2-9BFF-BDCB27E4FE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867" y="0"/>
            <a:ext cx="8168743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4E8EFCA7-18D5-4FA9-867D-3744298935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43" y="643464"/>
            <a:ext cx="6909336" cy="5571072"/>
          </a:xfrm>
          <a:prstGeom prst="rect">
            <a:avLst/>
          </a:prstGeom>
          <a:solidFill>
            <a:srgbClr val="FFFFFF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  <p:txBody>
          <a:bodyPr/>
          <a:lstStyle/>
          <a:p>
            <a:endParaRPr lang="en-PK"/>
          </a:p>
        </p:txBody>
      </p:sp>
      <p:sp useBgFill="1">
        <p:nvSpPr>
          <p:cNvPr id="59" name="Rectangle 58">
            <a:extLst>
              <a:ext uri="{FF2B5EF4-FFF2-40B4-BE49-F238E27FC236}">
                <a16:creationId xmlns:a16="http://schemas.microsoft.com/office/drawing/2014/main" id="{EB3182AD-CBBA-42F2-964B-8C8644688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6071" y="809244"/>
            <a:ext cx="6583680" cy="5239512"/>
          </a:xfrm>
          <a:prstGeom prst="rect">
            <a:avLst/>
          </a:prstGeom>
          <a:ln w="6350" cap="sq" cmpd="sng" algn="ctr">
            <a:solidFill>
              <a:schemeClr val="tx1">
                <a:lumMod val="50000"/>
                <a:lumOff val="50000"/>
              </a:schemeClr>
            </a:solidFill>
            <a:prstDash val="solid"/>
            <a:miter lim="800000"/>
          </a:ln>
          <a:effectLst/>
        </p:spPr>
        <p:txBody>
          <a:bodyPr/>
          <a:lstStyle/>
          <a:p>
            <a:endParaRPr lang="en-PK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DF8D1C-77FE-0B19-BFAF-0A4195C501EA}"/>
              </a:ext>
            </a:extLst>
          </p:cNvPr>
          <p:cNvSpPr txBox="1"/>
          <p:nvPr/>
        </p:nvSpPr>
        <p:spPr>
          <a:xfrm>
            <a:off x="818722" y="940534"/>
            <a:ext cx="3426198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576072">
              <a:spcAft>
                <a:spcPts val="600"/>
              </a:spcAft>
            </a:pPr>
            <a:r>
              <a:rPr lang="en-US" sz="2400" kern="1200">
                <a:latin typeface="+mn-lt"/>
                <a:ea typeface="+mn-ea"/>
                <a:cs typeface="+mn-cs"/>
              </a:rPr>
              <a:t>Is </a:t>
            </a:r>
            <a:r>
              <a:rPr lang="en-US" sz="2400" kern="1200" err="1">
                <a:latin typeface="+mn-lt"/>
                <a:ea typeface="+mn-ea"/>
                <a:cs typeface="+mn-cs"/>
              </a:rPr>
              <a:t>superhost</a:t>
            </a:r>
            <a:r>
              <a:rPr lang="en-US" sz="2400" kern="1200">
                <a:latin typeface="+mn-lt"/>
                <a:ea typeface="+mn-ea"/>
                <a:cs typeface="+mn-cs"/>
              </a:rPr>
              <a:t> status worth it ? </a:t>
            </a:r>
            <a:endParaRPr lang="en-US" sz="24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F080BA-1B1B-887F-EF28-70070E749240}"/>
              </a:ext>
            </a:extLst>
          </p:cNvPr>
          <p:cNvSpPr txBox="1"/>
          <p:nvPr/>
        </p:nvSpPr>
        <p:spPr>
          <a:xfrm>
            <a:off x="810557" y="2337613"/>
            <a:ext cx="358855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576072">
              <a:spcAft>
                <a:spcPts val="600"/>
              </a:spcAft>
            </a:pPr>
            <a:r>
              <a:rPr lang="en-US" kern="1200">
                <a:latin typeface="+mn-lt"/>
                <a:ea typeface="+mn-ea"/>
                <a:cs typeface="+mn-cs"/>
              </a:rPr>
              <a:t>Let's see what </a:t>
            </a:r>
            <a:r>
              <a:rPr lang="en-US" kern="1200" err="1">
                <a:latin typeface="+mn-lt"/>
                <a:ea typeface="+mn-ea"/>
                <a:cs typeface="+mn-cs"/>
              </a:rPr>
              <a:t>airbnb</a:t>
            </a:r>
            <a:r>
              <a:rPr lang="en-US" kern="1200">
                <a:latin typeface="+mn-lt"/>
                <a:ea typeface="+mn-ea"/>
                <a:cs typeface="+mn-cs"/>
              </a:rPr>
              <a:t> hosts/</a:t>
            </a:r>
            <a:r>
              <a:rPr lang="en-US" kern="1200" err="1">
                <a:latin typeface="+mn-lt"/>
                <a:ea typeface="+mn-ea"/>
                <a:cs typeface="+mn-cs"/>
              </a:rPr>
              <a:t>superhosts</a:t>
            </a:r>
            <a:r>
              <a:rPr lang="en-US" kern="1200">
                <a:latin typeface="+mn-lt"/>
                <a:ea typeface="+mn-ea"/>
                <a:cs typeface="+mn-cs"/>
              </a:rPr>
              <a:t> say ...</a:t>
            </a:r>
            <a:endParaRPr lang="en-US"/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687F136D-8C3C-B595-E529-6C98A43F0AED}"/>
              </a:ext>
            </a:extLst>
          </p:cNvPr>
          <p:cNvSpPr/>
          <p:nvPr/>
        </p:nvSpPr>
        <p:spPr>
          <a:xfrm rot="16200000">
            <a:off x="3598253" y="2921391"/>
            <a:ext cx="232981" cy="242820"/>
          </a:xfrm>
          <a:prstGeom prst="down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5F840946-4B52-DE7B-90B4-BBD6517FA6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4571" y="2075638"/>
            <a:ext cx="3217329" cy="1682104"/>
          </a:xfrm>
          <a:prstGeom prst="rect">
            <a:avLst/>
          </a:prstGeom>
        </p:spPr>
      </p:pic>
      <p:pic>
        <p:nvPicPr>
          <p:cNvPr id="9" name="Picture 8" descr="A person standing in front of a white background&#10;&#10;Description automatically generated">
            <a:extLst>
              <a:ext uri="{FF2B5EF4-FFF2-40B4-BE49-F238E27FC236}">
                <a16:creationId xmlns:a16="http://schemas.microsoft.com/office/drawing/2014/main" id="{27328A00-E794-9A80-E275-F414C5F26C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5918" y="3698530"/>
            <a:ext cx="6004370" cy="229245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0F1C58C-30EA-6B57-498D-489D7873147E}"/>
              </a:ext>
            </a:extLst>
          </p:cNvPr>
          <p:cNvSpPr txBox="1"/>
          <p:nvPr/>
        </p:nvSpPr>
        <p:spPr>
          <a:xfrm>
            <a:off x="4491789" y="1029368"/>
            <a:ext cx="2540000" cy="104644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>
                <a:ea typeface="+mn-lt"/>
                <a:cs typeface="+mn-lt"/>
                <a:hlinkClick r:id="rId4"/>
              </a:rPr>
              <a:t>https://community.withairbnb.com/t5/Ask-about-your-listing/Airbnb-Superhost-Status-Is-It-Really-Worth-It/td-p/1725829</a:t>
            </a:r>
            <a:endParaRPr lang="en-US" sz="1100">
              <a:ea typeface="+mn-lt"/>
              <a:cs typeface="+mn-lt"/>
            </a:endParaRPr>
          </a:p>
          <a:p>
            <a:pPr algn="l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7807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9F73848-91FE-4D29-B0DC-BFC4084166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9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-839"/>
            <a:ext cx="12191980" cy="6858000"/>
          </a:xfrm>
          <a:prstGeom prst="rect">
            <a:avLst/>
          </a:prstGeom>
        </p:spPr>
      </p:pic>
      <p:sp>
        <p:nvSpPr>
          <p:cNvPr id="111" name="Rectangle 110">
            <a:extLst>
              <a:ext uri="{FF2B5EF4-FFF2-40B4-BE49-F238E27FC236}">
                <a16:creationId xmlns:a16="http://schemas.microsoft.com/office/drawing/2014/main" id="{DB4A12B6-EF0D-43E8-8C17-4FAD4D2766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>
              <a:lumMod val="85000"/>
              <a:lumOff val="15000"/>
              <a:alpha val="93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  <p:txBody>
          <a:bodyPr/>
          <a:lstStyle/>
          <a:p>
            <a:endParaRPr lang="en-PK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AE107525-0C02-447F-8A3F-553320A723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2"/>
            </a:solidFill>
            <a:prstDash val="solid"/>
            <a:miter lim="800000"/>
          </a:ln>
          <a:effectLst/>
        </p:spPr>
        <p:txBody>
          <a:bodyPr/>
          <a:lstStyle/>
          <a:p>
            <a:endParaRPr lang="en-PK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C3B467-088C-4F3D-A9A7-105C4E1E20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>
            <a:normAutofit/>
          </a:bodyPr>
          <a:lstStyle/>
          <a:p>
            <a:r>
              <a:rPr lang="en-US" sz="5800"/>
              <a:t>Exploratory Analysis</a:t>
            </a:r>
            <a:endParaRPr lang="en-US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AB7A42E3-05D8-4A0B-9D4E-20EF581E57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PK"/>
          </a:p>
        </p:txBody>
      </p: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6EE9A54B-189D-4645-8254-FDC4210EC6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50180" y="1267730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511CE48F-D5E4-4520-AF1E-8F85CFBDA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941820" y="1267730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41448851-39AD-4943-BF9C-C50704E083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50180" y="1913025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32868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E94681D-2A4C-4A8D-B9B5-31D440D03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EC7E010-C712-408D-9787-0842AFC9F4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  <p:txBody>
          <a:bodyPr/>
          <a:lstStyle/>
          <a:p>
            <a:endParaRPr lang="en-PK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503FCEF-A9BA-4991-9220-E36615FB8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  <p:txBody>
          <a:bodyPr/>
          <a:lstStyle/>
          <a:p>
            <a:endParaRPr lang="en-PK"/>
          </a:p>
        </p:txBody>
      </p:sp>
      <p:pic>
        <p:nvPicPr>
          <p:cNvPr id="5" name="Content Placeholder 4" descr="A screenshot of a graph&#10;&#10;Description automatically generated">
            <a:extLst>
              <a:ext uri="{FF2B5EF4-FFF2-40B4-BE49-F238E27FC236}">
                <a16:creationId xmlns:a16="http://schemas.microsoft.com/office/drawing/2014/main" id="{9AA3E5CA-430B-6C49-1DBE-13E1640DB5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21834" y="643467"/>
            <a:ext cx="9948331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3138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A0398B-9969-5718-0574-DBB91394F8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576" y="284481"/>
            <a:ext cx="11291636" cy="1371600"/>
          </a:xfrm>
        </p:spPr>
        <p:txBody>
          <a:bodyPr/>
          <a:lstStyle/>
          <a:p>
            <a:r>
              <a:rPr lang="en-US" sz="3600"/>
              <a:t>Ratio of </a:t>
            </a:r>
            <a:r>
              <a:rPr lang="en-US" sz="3600" err="1"/>
              <a:t>Superhosts</a:t>
            </a:r>
            <a:r>
              <a:rPr lang="en-US" sz="3600"/>
              <a:t> to All Hosts Across U.S. Cities</a:t>
            </a:r>
          </a:p>
        </p:txBody>
      </p:sp>
      <p:pic>
        <p:nvPicPr>
          <p:cNvPr id="14" name="Content Placeholder 13" descr="A graph of blue bars with names of cities&#10;&#10;Description automatically generated">
            <a:extLst>
              <a:ext uri="{FF2B5EF4-FFF2-40B4-BE49-F238E27FC236}">
                <a16:creationId xmlns:a16="http://schemas.microsoft.com/office/drawing/2014/main" id="{03476C00-2B6A-7B66-60E8-B69A40220B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63792" y="1597798"/>
            <a:ext cx="6712909" cy="4693145"/>
          </a:xfr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677947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1E94681D-2A4C-4A8D-B9B5-31D440D03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85092EC-A0A1-457B-A77A-118A7E047E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  <p:txBody>
          <a:bodyPr/>
          <a:lstStyle/>
          <a:p>
            <a:endParaRPr lang="en-PK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A17D8B1-7092-4E5C-AFB2-2A1715976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  <p:txBody>
          <a:bodyPr/>
          <a:lstStyle/>
          <a:p>
            <a:endParaRPr lang="en-PK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7F1EC59-4467-445D-94FC-4C3782A24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336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81A688-500C-632F-3956-44B7F89866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4996" y="642594"/>
            <a:ext cx="3732244" cy="1371600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4400">
                <a:solidFill>
                  <a:srgbClr val="FFFFFF"/>
                </a:solidFill>
              </a:rPr>
              <a:t>Review Articles and Journals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70D53BE-01F0-4E5F-95AA-221923B431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867" y="0"/>
            <a:ext cx="7536523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FD44167-0E7E-44F2-B91B-73D0F96558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7402" y="438538"/>
            <a:ext cx="6710184" cy="6002060"/>
          </a:xfrm>
          <a:prstGeom prst="rect">
            <a:avLst/>
          </a:prstGeom>
          <a:solidFill>
            <a:srgbClr val="D9D9D9"/>
          </a:solidFill>
          <a:ln w="6350" cap="flat" cmpd="sng" algn="ctr">
            <a:noFill/>
            <a:prstDash val="solid"/>
          </a:ln>
          <a:effectLst>
            <a:softEdge rad="0"/>
          </a:effectLst>
        </p:spPr>
        <p:txBody>
          <a:bodyPr/>
          <a:lstStyle/>
          <a:p>
            <a:endParaRPr lang="en-PK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A2F13EC-BE69-4C73-AD13-129C53A1DB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6285" y="650014"/>
            <a:ext cx="3367217" cy="326602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screenshot of a website&#10;&#10;Description automatically generated">
            <a:extLst>
              <a:ext uri="{FF2B5EF4-FFF2-40B4-BE49-F238E27FC236}">
                <a16:creationId xmlns:a16="http://schemas.microsoft.com/office/drawing/2014/main" id="{DE8EA4AB-AFD7-57F2-4D45-9046A0EB0E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460" y="930361"/>
            <a:ext cx="3044697" cy="2559327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E31FA10A-2E44-4D64-AD47-3EEC26AEEB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52945" y="650015"/>
            <a:ext cx="2765758" cy="2142694"/>
          </a:xfrm>
          <a:prstGeom prst="rect">
            <a:avLst/>
          </a:prstGeom>
          <a:solidFill>
            <a:srgbClr val="3336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7" descr="A screenshot of a web page&#10;&#10;Description automatically generated">
            <a:extLst>
              <a:ext uri="{FF2B5EF4-FFF2-40B4-BE49-F238E27FC236}">
                <a16:creationId xmlns:a16="http://schemas.microsoft.com/office/drawing/2014/main" id="{F3224BFD-A11D-2D30-BBFD-63E738859DC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332850" y="869616"/>
            <a:ext cx="2418301" cy="1704454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C483EFFB-E3B2-4AF9-A542-1A4030FA0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6285" y="4088215"/>
            <a:ext cx="3367217" cy="212485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close up of a text&#10;&#10;Description automatically generated">
            <a:extLst>
              <a:ext uri="{FF2B5EF4-FFF2-40B4-BE49-F238E27FC236}">
                <a16:creationId xmlns:a16="http://schemas.microsoft.com/office/drawing/2014/main" id="{74EFB411-04D0-510A-B189-969E167CA5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460" y="4361974"/>
            <a:ext cx="3044697" cy="1584258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5E63397E-9222-4BCE-A1CE-733CC8D73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52946" y="2947051"/>
            <a:ext cx="2765758" cy="326602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D7A37A8D-2EC3-C05E-B90D-F129511C9C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30181" y="3413639"/>
            <a:ext cx="2427654" cy="2221697"/>
          </a:xfrm>
          <a:prstGeom prst="rect">
            <a:avLst/>
          </a:prstGeom>
        </p:spPr>
      </p:pic>
      <p:pic>
        <p:nvPicPr>
          <p:cNvPr id="14" name="Content Placeholder 13" descr="A sign on a brick wall&#10;&#10;Description automatically generated">
            <a:extLst>
              <a:ext uri="{FF2B5EF4-FFF2-40B4-BE49-F238E27FC236}">
                <a16:creationId xmlns:a16="http://schemas.microsoft.com/office/drawing/2014/main" id="{5841CE25-1AC5-795A-E8F0-0B34A554DDF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8015288" y="2922890"/>
            <a:ext cx="3732212" cy="2471132"/>
          </a:xfrm>
        </p:spPr>
      </p:pic>
    </p:spTree>
    <p:extLst>
      <p:ext uri="{BB962C8B-B14F-4D97-AF65-F5344CB8AC3E}">
        <p14:creationId xmlns:p14="http://schemas.microsoft.com/office/powerpoint/2010/main" val="10785911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A434C-C04F-804D-7BB0-F1C18280C6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57200"/>
            <a:ext cx="10909640" cy="13686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>
                <a:solidFill>
                  <a:srgbClr val="000000"/>
                </a:solidFill>
                <a:ea typeface="+mj-lt"/>
                <a:cs typeface="+mj-lt"/>
              </a:rPr>
              <a:t>Is there a bias against Superhosts for reviews and ratings in Houston?</a:t>
            </a:r>
            <a:r>
              <a:rPr lang="en-US" sz="3600">
                <a:solidFill>
                  <a:srgbClr val="000000"/>
                </a:solidFill>
                <a:ea typeface="+mj-lt"/>
                <a:cs typeface="Calibri Light"/>
              </a:rPr>
              <a:t> </a:t>
            </a:r>
            <a:endParaRPr lang="en-US" sz="3600">
              <a:ea typeface="Calibri Light"/>
              <a:cs typeface="Calibri Ligh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2D2BD50-41D4-9ED7-BD5A-90F658B0CB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298" y="1986094"/>
            <a:ext cx="5364818" cy="4114800"/>
          </a:xfrm>
          <a:prstGeom prst="rect">
            <a:avLst/>
          </a:prstGeom>
        </p:spPr>
      </p:pic>
      <p:pic>
        <p:nvPicPr>
          <p:cNvPr id="8" name="Picture 7" descr="A graph of numbers and a number of stars&#10;&#10;Description automatically generated">
            <a:extLst>
              <a:ext uri="{FF2B5EF4-FFF2-40B4-BE49-F238E27FC236}">
                <a16:creationId xmlns:a16="http://schemas.microsoft.com/office/drawing/2014/main" id="{302D024B-8891-D1CE-25AA-48235DBC36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6891" y="1986094"/>
            <a:ext cx="5442277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3962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A434C-C04F-804D-7BB0-F1C18280C6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57200"/>
            <a:ext cx="10909640" cy="13686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>
                <a:solidFill>
                  <a:srgbClr val="000000"/>
                </a:solidFill>
                <a:ea typeface="+mj-lt"/>
                <a:cs typeface="+mj-lt"/>
              </a:rPr>
              <a:t>Is there a bias against </a:t>
            </a:r>
            <a:r>
              <a:rPr lang="en-US" sz="3600" err="1">
                <a:solidFill>
                  <a:srgbClr val="000000"/>
                </a:solidFill>
                <a:ea typeface="+mj-lt"/>
                <a:cs typeface="+mj-lt"/>
              </a:rPr>
              <a:t>Superhosts</a:t>
            </a:r>
            <a:r>
              <a:rPr lang="en-US" sz="3600">
                <a:solidFill>
                  <a:srgbClr val="000000"/>
                </a:solidFill>
                <a:ea typeface="+mj-lt"/>
                <a:cs typeface="+mj-lt"/>
              </a:rPr>
              <a:t> for reviews and ratings in Chicago ?</a:t>
            </a:r>
          </a:p>
        </p:txBody>
      </p:sp>
      <p:pic>
        <p:nvPicPr>
          <p:cNvPr id="9" name="Picture 8" descr="A screen shot of a graph&#10;&#10;Description automatically generated">
            <a:extLst>
              <a:ext uri="{FF2B5EF4-FFF2-40B4-BE49-F238E27FC236}">
                <a16:creationId xmlns:a16="http://schemas.microsoft.com/office/drawing/2014/main" id="{9801E9DA-95AE-BB34-69EF-B51103AF77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429" y="1712374"/>
            <a:ext cx="5060303" cy="438010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6CB203A-2F3A-8908-25A1-DB5D31506C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8346" y="1715859"/>
            <a:ext cx="5466811" cy="4386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9866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9F73848-91FE-4D29-B0DC-BFC4084166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9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-839"/>
            <a:ext cx="12191980" cy="6858000"/>
          </a:xfrm>
          <a:prstGeom prst="rect">
            <a:avLst/>
          </a:prstGeom>
        </p:spPr>
      </p:pic>
      <p:sp>
        <p:nvSpPr>
          <p:cNvPr id="111" name="Rectangle 110">
            <a:extLst>
              <a:ext uri="{FF2B5EF4-FFF2-40B4-BE49-F238E27FC236}">
                <a16:creationId xmlns:a16="http://schemas.microsoft.com/office/drawing/2014/main" id="{DB4A12B6-EF0D-43E8-8C17-4FAD4D2766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>
              <a:lumMod val="85000"/>
              <a:lumOff val="15000"/>
              <a:alpha val="93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  <p:txBody>
          <a:bodyPr/>
          <a:lstStyle/>
          <a:p>
            <a:endParaRPr lang="en-PK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AE107525-0C02-447F-8A3F-553320A723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2"/>
            </a:solidFill>
            <a:prstDash val="solid"/>
            <a:miter lim="800000"/>
          </a:ln>
          <a:effectLst/>
        </p:spPr>
        <p:txBody>
          <a:bodyPr/>
          <a:lstStyle/>
          <a:p>
            <a:endParaRPr lang="en-PK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C3B467-088C-4F3D-A9A7-105C4E1E20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>
            <a:normAutofit/>
          </a:bodyPr>
          <a:lstStyle/>
          <a:p>
            <a:r>
              <a:rPr lang="en-US" sz="5800"/>
              <a:t>Final Model </a:t>
            </a:r>
            <a:endParaRPr lang="en-US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AB7A42E3-05D8-4A0B-9D4E-20EF581E57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PK"/>
          </a:p>
        </p:txBody>
      </p: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6EE9A54B-189D-4645-8254-FDC4210EC6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50180" y="1267730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511CE48F-D5E4-4520-AF1E-8F85CFBDA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941820" y="1267730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41448851-39AD-4943-BF9C-C50704E083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50180" y="1913025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53910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E94681D-2A4C-4A8D-B9B5-31D440D03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B7AC44-1B7B-4F09-9AA4-3DFDEC575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  <p:txBody>
          <a:bodyPr/>
          <a:lstStyle/>
          <a:p>
            <a:endParaRPr lang="en-PK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683E473-94FF-4ACE-9433-1F14799E89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  <p:txBody>
          <a:bodyPr/>
          <a:lstStyle/>
          <a:p>
            <a:endParaRPr lang="en-PK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82E2A95-1A08-4118-83C6-B1CA5648E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FFEFC7E-85EE-4AC9-A351-FBEB13A1D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5534" y="237744"/>
            <a:ext cx="2926080" cy="6382512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PK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B2511BB-FC4C-45F3-94EB-661D6806C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9100" y="413053"/>
            <a:ext cx="2616201" cy="6064596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E537A6-F63D-835B-C7F1-B824C940BF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20" y="612843"/>
            <a:ext cx="2312480" cy="1499738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600">
                <a:solidFill>
                  <a:schemeClr val="tx1">
                    <a:lumMod val="85000"/>
                    <a:lumOff val="15000"/>
                  </a:schemeClr>
                </a:solidFill>
              </a:rPr>
              <a:t>Ensemble Model- Points to note</a:t>
            </a: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F2579AE1-8205-A501-300B-3ADFECE4A6DE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 bwMode="auto">
          <a:xfrm>
            <a:off x="557720" y="2149813"/>
            <a:ext cx="2312479" cy="3854197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Ctr="0" compatLnSpc="1">
            <a:prstTxWarp prst="textNoShape">
              <a:avLst/>
            </a:prstTxWarp>
            <a:normAutofit/>
          </a:bodyPr>
          <a:lstStyle/>
          <a:p>
            <a:pPr marL="0" marR="0" lvl="0" indent="-182880" fontAlgn="base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SzTx/>
              <a:buFont typeface="Garamond" pitchFamily="18" charset="0"/>
              <a:buChar char="◦"/>
              <a:tabLst/>
            </a:pPr>
            <a:endParaRPr kumimoji="0" lang="en-US" altLang="en-PK" sz="1400" b="0" i="0" u="none" strike="noStrike" cap="none" normalizeH="0" baseline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</a:endParaRPr>
          </a:p>
          <a:p>
            <a:pPr marL="0" marR="0" lvl="0" indent="-182880" fontAlgn="base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SzTx/>
              <a:buFont typeface="Garamond" pitchFamily="18" charset="0"/>
              <a:buChar char="◦"/>
              <a:tabLst/>
            </a:pPr>
            <a:r>
              <a:rPr kumimoji="0" lang="en-US" altLang="en-PK" sz="1400" b="0" i="0" u="none" strike="noStrike" cap="none" normalizeH="0" baseline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Utilized scikit-</a:t>
            </a:r>
            <a:r>
              <a:rPr kumimoji="0" lang="en-US" altLang="en-PK" sz="1400" b="0" i="0" u="none" strike="noStrike" cap="none" normalizeH="0" baseline="0" err="1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learn's</a:t>
            </a:r>
            <a:r>
              <a:rPr kumimoji="0" lang="en-US" altLang="en-PK" sz="1400" b="0" i="0" u="none" strike="noStrike" cap="none" normalizeH="0" baseline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 </a:t>
            </a:r>
            <a:r>
              <a:rPr kumimoji="0" lang="en-US" altLang="en-PK" sz="1400" b="1" i="0" u="none" strike="noStrike" cap="none" normalizeH="0" baseline="0" err="1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VotingClassifier</a:t>
            </a:r>
            <a:r>
              <a:rPr kumimoji="0" lang="en-US" altLang="en-PK" sz="1400" b="0" i="0" u="none" strike="noStrike" cap="none" normalizeH="0" baseline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 to combine predictions from multiple base classifiers (Logistic Regression, Random Forest, Gradient Boosting).</a:t>
            </a:r>
          </a:p>
          <a:p>
            <a:pPr marL="0" marR="0" lvl="0" indent="-182880" fontAlgn="base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SzTx/>
              <a:buFont typeface="Garamond" pitchFamily="18" charset="0"/>
              <a:buChar char="◦"/>
              <a:tabLst/>
            </a:pPr>
            <a:r>
              <a:rPr kumimoji="0" lang="en-US" altLang="en-PK" sz="1400" b="0" i="0" u="none" strike="noStrike" cap="none" normalizeH="0" baseline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Applied preprocessing steps, including imputation and scaling, using scikit-</a:t>
            </a:r>
            <a:r>
              <a:rPr kumimoji="0" lang="en-US" altLang="en-PK" sz="1400" b="0" i="0" u="none" strike="noStrike" cap="none" normalizeH="0" baseline="0" err="1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learn's</a:t>
            </a:r>
            <a:r>
              <a:rPr kumimoji="0" lang="en-US" altLang="en-PK" sz="1400" b="0" i="0" u="none" strike="noStrike" cap="none" normalizeH="0" baseline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 </a:t>
            </a:r>
            <a:r>
              <a:rPr kumimoji="0" lang="en-US" altLang="en-PK" sz="1400" b="1" i="0" u="none" strike="noStrike" cap="none" normalizeH="0" baseline="0" err="1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ColumnTransformer</a:t>
            </a:r>
            <a:r>
              <a:rPr kumimoji="0" lang="en-US" altLang="en-PK" sz="1400" b="0" i="0" u="none" strike="noStrike" cap="none" normalizeH="0" baseline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 and </a:t>
            </a:r>
            <a:r>
              <a:rPr kumimoji="0" lang="en-US" altLang="en-PK" sz="1400" b="1" i="0" u="none" strike="noStrike" cap="none" normalizeH="0" baseline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Pipeline</a:t>
            </a:r>
            <a:endParaRPr kumimoji="0" lang="en-US" altLang="en-PK" sz="1400" b="0" i="0" u="none" strike="noStrike" cap="none" normalizeH="0" baseline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</a:endParaRPr>
          </a:p>
          <a:p>
            <a:pPr marL="0" marR="0" lvl="0" indent="-182880" fontAlgn="base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SzTx/>
              <a:buFont typeface="Garamond" pitchFamily="18" charset="0"/>
              <a:buChar char="◦"/>
              <a:tabLst/>
            </a:pPr>
            <a:endParaRPr kumimoji="0" lang="en-US" altLang="en-PK" sz="1400" b="0" i="0" u="none" strike="noStrike" cap="none" normalizeH="0" baseline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8DC0EC7-60EA-4BD3-BC04-D547DE1B2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69764" y="413053"/>
            <a:ext cx="8212114" cy="6064596"/>
          </a:xfrm>
          <a:prstGeom prst="rect">
            <a:avLst/>
          </a:prstGeom>
          <a:noFill/>
          <a:ln w="6350" cap="sq" cmpd="sng" algn="ctr">
            <a:solidFill>
              <a:srgbClr val="404040"/>
            </a:solidFill>
            <a:prstDash val="solid"/>
            <a:miter lim="800000"/>
          </a:ln>
          <a:effectLst/>
        </p:spPr>
        <p:txBody>
          <a:bodyPr/>
          <a:lstStyle/>
          <a:p>
            <a:endParaRPr lang="en-PK"/>
          </a:p>
        </p:txBody>
      </p:sp>
      <p:pic>
        <p:nvPicPr>
          <p:cNvPr id="6" name="Content Placeholder 5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DCF7CF74-C40F-1C6D-6690-1467ADC6D8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26833" y="882398"/>
            <a:ext cx="6483054" cy="5121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8676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1E94681D-2A4C-4A8D-B9B5-31D440D03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85B1578-9B95-463A-91DE-797A98F7E9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  <p:txBody>
          <a:bodyPr/>
          <a:lstStyle/>
          <a:p>
            <a:endParaRPr lang="en-PK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7753F1F-C532-475B-BE0D-7359EB6F86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  <p:txBody>
          <a:bodyPr/>
          <a:lstStyle/>
          <a:p>
            <a:endParaRPr lang="en-PK"/>
          </a:p>
        </p:txBody>
      </p:sp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A2AD6B69-E0A0-476D-9EE1-6B69F04C59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6BE10A1-AD5F-4AB3-8A94-41D62B494A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4419599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  <p:txBody>
          <a:bodyPr/>
          <a:lstStyle/>
          <a:p>
            <a:endParaRPr lang="en-PK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32AAAB-6DDF-4DD9-3F6A-1A02EC6D10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409" y="559477"/>
            <a:ext cx="3765200" cy="570993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4800">
                <a:solidFill>
                  <a:schemeClr val="tx1">
                    <a:lumMod val="85000"/>
                    <a:lumOff val="15000"/>
                  </a:schemeClr>
                </a:solidFill>
              </a:rPr>
              <a:t>Evaluation and Visualization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5684BFFE-6A90-4311-ACD5-B34177D464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4122323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  <p:txBody>
          <a:bodyPr/>
          <a:lstStyle/>
          <a:p>
            <a:endParaRPr lang="en-PK"/>
          </a:p>
        </p:txBody>
      </p:sp>
      <p:graphicFrame>
        <p:nvGraphicFramePr>
          <p:cNvPr id="9" name="Text Placeholder 3">
            <a:extLst>
              <a:ext uri="{FF2B5EF4-FFF2-40B4-BE49-F238E27FC236}">
                <a16:creationId xmlns:a16="http://schemas.microsoft.com/office/drawing/2014/main" id="{CDE57861-3B93-DC80-494B-DA7543768DC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11881236"/>
              </p:ext>
            </p:extLst>
          </p:nvPr>
        </p:nvGraphicFramePr>
        <p:xfrm>
          <a:off x="5478124" y="800947"/>
          <a:ext cx="5906181" cy="52307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483253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9F73848-91FE-4D29-B0DC-BFC4084166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9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-839"/>
            <a:ext cx="12191980" cy="6858000"/>
          </a:xfrm>
          <a:prstGeom prst="rect">
            <a:avLst/>
          </a:prstGeom>
        </p:spPr>
      </p:pic>
      <p:sp>
        <p:nvSpPr>
          <p:cNvPr id="111" name="Rectangle 110">
            <a:extLst>
              <a:ext uri="{FF2B5EF4-FFF2-40B4-BE49-F238E27FC236}">
                <a16:creationId xmlns:a16="http://schemas.microsoft.com/office/drawing/2014/main" id="{DB4A12B6-EF0D-43E8-8C17-4FAD4D2766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>
              <a:lumMod val="85000"/>
              <a:lumOff val="15000"/>
              <a:alpha val="93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  <p:txBody>
          <a:bodyPr/>
          <a:lstStyle/>
          <a:p>
            <a:endParaRPr lang="en-PK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AE107525-0C02-447F-8A3F-553320A723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2"/>
            </a:solidFill>
            <a:prstDash val="solid"/>
            <a:miter lim="800000"/>
          </a:ln>
          <a:effectLst/>
        </p:spPr>
        <p:txBody>
          <a:bodyPr/>
          <a:lstStyle/>
          <a:p>
            <a:endParaRPr lang="en-PK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C3B467-088C-4F3D-A9A7-105C4E1E20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>
            <a:normAutofit/>
          </a:bodyPr>
          <a:lstStyle/>
          <a:p>
            <a:r>
              <a:rPr lang="en-US" sz="5800"/>
              <a:t>Exploratory Analysis</a:t>
            </a:r>
            <a:endParaRPr lang="en-US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AB7A42E3-05D8-4A0B-9D4E-20EF581E57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PK"/>
          </a:p>
        </p:txBody>
      </p: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6EE9A54B-189D-4645-8254-FDC4210EC6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50180" y="1267730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511CE48F-D5E4-4520-AF1E-8F85CFBDA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941820" y="1267730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41448851-39AD-4943-BF9C-C50704E083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50180" y="1913025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86478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4ECD29-B65F-0908-E734-03412245DB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110" y="98111"/>
            <a:ext cx="10058400" cy="1371600"/>
          </a:xfrm>
        </p:spPr>
        <p:txBody>
          <a:bodyPr/>
          <a:lstStyle/>
          <a:p>
            <a:r>
              <a:rPr lang="en-US"/>
              <a:t>Summary Statistics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B1EBAF-CD33-666E-6E80-2504C6339E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7279" y="1016415"/>
            <a:ext cx="4663440" cy="640080"/>
          </a:xfrm>
        </p:spPr>
        <p:txBody>
          <a:bodyPr/>
          <a:lstStyle/>
          <a:p>
            <a:pPr algn="ctr"/>
            <a:r>
              <a:rPr lang="en-US"/>
              <a:t>Chicago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9E126A9-9DE4-8F79-7A51-C236B33022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35308" y="1030182"/>
            <a:ext cx="4663440" cy="640080"/>
          </a:xfrm>
        </p:spPr>
        <p:txBody>
          <a:bodyPr/>
          <a:lstStyle/>
          <a:p>
            <a:pPr algn="ctr"/>
            <a:r>
              <a:rPr lang="en-US"/>
              <a:t>Houston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63949DA-81F5-8A49-A476-35FB47011A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427" y="1608387"/>
            <a:ext cx="4165030" cy="2188529"/>
          </a:xfrm>
          <a:prstGeom prst="rect">
            <a:avLst/>
          </a:prstGeom>
        </p:spPr>
      </p:pic>
      <p:pic>
        <p:nvPicPr>
          <p:cNvPr id="9" name="Content Placeholder 8" descr="A graph with a line&#10;&#10;Description automatically generated">
            <a:extLst>
              <a:ext uri="{FF2B5EF4-FFF2-40B4-BE49-F238E27FC236}">
                <a16:creationId xmlns:a16="http://schemas.microsoft.com/office/drawing/2014/main" id="{B834E6AD-1518-699D-9838-1AED9A1DE234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909491" y="3944897"/>
            <a:ext cx="4163196" cy="2430192"/>
          </a:xfrm>
        </p:spPr>
      </p:pic>
      <p:pic>
        <p:nvPicPr>
          <p:cNvPr id="10" name="Content Placeholder 9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FEFC9CBE-1FFD-56D4-2C19-908C5B0E170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427115" y="1611233"/>
            <a:ext cx="4663440" cy="2187464"/>
          </a:xfrm>
        </p:spPr>
      </p:pic>
      <p:pic>
        <p:nvPicPr>
          <p:cNvPr id="13" name="Picture 12" descr="A graph with a line&#10;&#10;Description automatically generated">
            <a:extLst>
              <a:ext uri="{FF2B5EF4-FFF2-40B4-BE49-F238E27FC236}">
                <a16:creationId xmlns:a16="http://schemas.microsoft.com/office/drawing/2014/main" id="{FD42AE15-9536-95BF-D49B-91500DAE59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8720" y="3947418"/>
            <a:ext cx="4651108" cy="2383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600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0EB72A9B-FD82-4F09-BF1E-D39311D3A0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DD39B371-6E4E-4070-AB4E-4D788405A5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PK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937DAED-8BFE-4563-BB45-B5E554D70A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  <p:txBody>
          <a:bodyPr/>
          <a:lstStyle/>
          <a:p>
            <a:endParaRPr lang="en-PK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69A040-7C13-AB42-96CF-2A8579D34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>
            <a:normAutofit/>
          </a:bodyPr>
          <a:lstStyle/>
          <a:p>
            <a:pPr algn="ctr"/>
            <a:r>
              <a:rPr lang="en-US"/>
              <a:t>Exploratory Questions</a:t>
            </a:r>
          </a:p>
        </p:txBody>
      </p:sp>
      <p:graphicFrame>
        <p:nvGraphicFramePr>
          <p:cNvPr id="30" name="Content Placeholder 4">
            <a:extLst>
              <a:ext uri="{FF2B5EF4-FFF2-40B4-BE49-F238E27FC236}">
                <a16:creationId xmlns:a16="http://schemas.microsoft.com/office/drawing/2014/main" id="{0DEB63FA-3C2E-00F0-7C94-8F39010A4CE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38254103"/>
              </p:ext>
            </p:extLst>
          </p:nvPr>
        </p:nvGraphicFramePr>
        <p:xfrm>
          <a:off x="856527" y="1914521"/>
          <a:ext cx="10399853" cy="37256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565444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78632963-757B-40C2-BB84-FC6107A54D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866" y="0"/>
            <a:ext cx="12193866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853AE55-7E35-44B0-89F1-3F52B262AF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39709" y="253548"/>
            <a:ext cx="5612193" cy="6361598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DBC4BE4D-4B50-4F51-9F85-4B5D60B02D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87542" y="407588"/>
            <a:ext cx="5299768" cy="6022878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46A574-9085-63E7-AF19-750811EB7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6137" y="804073"/>
            <a:ext cx="4602152" cy="1345449"/>
          </a:xfrm>
        </p:spPr>
        <p:txBody>
          <a:bodyPr>
            <a:normAutofit/>
          </a:bodyPr>
          <a:lstStyle/>
          <a:p>
            <a:r>
              <a:rPr lang="en-US" b="1"/>
              <a:t>Superhosts and Price/Availability</a:t>
            </a:r>
            <a:endParaRPr lang="en-US"/>
          </a:p>
        </p:txBody>
      </p:sp>
      <p:pic>
        <p:nvPicPr>
          <p:cNvPr id="7" name="Picture 6" descr="A blue and orange boxes with black lines&#10;&#10;Description automatically generated">
            <a:extLst>
              <a:ext uri="{FF2B5EF4-FFF2-40B4-BE49-F238E27FC236}">
                <a16:creationId xmlns:a16="http://schemas.microsoft.com/office/drawing/2014/main" id="{DF388A57-657B-7296-3ABB-8943BFD1F3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504" y="250622"/>
            <a:ext cx="3969597" cy="3097945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446B5A3-3CEF-A303-4520-2E998A88D2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127" y="3472562"/>
            <a:ext cx="3802416" cy="3005311"/>
          </a:xfrm>
          <a:prstGeom prst="rect">
            <a:avLst/>
          </a:prstGeom>
        </p:spPr>
      </p:pic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B9D75A05-256E-8B9E-63D1-005A1901FD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6137" y="2303563"/>
            <a:ext cx="4602152" cy="371542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800"/>
              <a:t>Airbnb </a:t>
            </a:r>
            <a:r>
              <a:rPr lang="en-US" sz="1800" err="1"/>
              <a:t>Superhosts</a:t>
            </a:r>
            <a:r>
              <a:rPr lang="en-US" sz="1800"/>
              <a:t> tend to be booked (i.e. have less available days) compared to normal hosts</a:t>
            </a:r>
          </a:p>
          <a:p>
            <a:pPr>
              <a:buClr>
                <a:srgbClr val="262626"/>
              </a:buClr>
            </a:pPr>
            <a:r>
              <a:rPr lang="en-US" sz="1800" err="1"/>
              <a:t>Superhost</a:t>
            </a:r>
            <a:r>
              <a:rPr lang="en-US" sz="1800"/>
              <a:t> pricing appears to be far more clustered compared to normal hosts </a:t>
            </a:r>
          </a:p>
        </p:txBody>
      </p:sp>
    </p:spTree>
    <p:extLst>
      <p:ext uri="{BB962C8B-B14F-4D97-AF65-F5344CB8AC3E}">
        <p14:creationId xmlns:p14="http://schemas.microsoft.com/office/powerpoint/2010/main" val="16955032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78632963-757B-40C2-BB84-FC6107A54D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866" y="0"/>
            <a:ext cx="12193866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853AE55-7E35-44B0-89F1-3F52B262AF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39709" y="253548"/>
            <a:ext cx="5612193" cy="6361598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DBC4BE4D-4B50-4F51-9F85-4B5D60B02D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87542" y="407588"/>
            <a:ext cx="5299768" cy="6022878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46A574-9085-63E7-AF19-750811EB7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6137" y="664470"/>
            <a:ext cx="4602152" cy="1345449"/>
          </a:xfrm>
        </p:spPr>
        <p:txBody>
          <a:bodyPr>
            <a:normAutofit/>
          </a:bodyPr>
          <a:lstStyle/>
          <a:p>
            <a:pPr algn="ctr"/>
            <a:r>
              <a:rPr lang="en-US" b="1"/>
              <a:t>Clustering of </a:t>
            </a:r>
            <a:r>
              <a:rPr lang="en-US" b="1" err="1"/>
              <a:t>Superhost</a:t>
            </a:r>
            <a:r>
              <a:rPr lang="en-US" b="1"/>
              <a:t> Activity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B9D75A05-256E-8B9E-63D1-005A1901FD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6137" y="2454800"/>
            <a:ext cx="4602152" cy="371542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There are more </a:t>
            </a:r>
            <a:r>
              <a:rPr lang="en-US" err="1"/>
              <a:t>superhosts</a:t>
            </a:r>
            <a:r>
              <a:rPr lang="en-US"/>
              <a:t> around city centers for both Houston and Chicago</a:t>
            </a:r>
          </a:p>
          <a:p>
            <a:pPr>
              <a:buClr>
                <a:srgbClr val="262626"/>
              </a:buClr>
            </a:pPr>
            <a:r>
              <a:rPr lang="en-US" err="1"/>
              <a:t>Superhosts</a:t>
            </a:r>
            <a:r>
              <a:rPr lang="en-US"/>
              <a:t> average prices tend to be higher around city centers but closer to each other</a:t>
            </a:r>
          </a:p>
          <a:p>
            <a:pPr>
              <a:buClr>
                <a:srgbClr val="262626"/>
              </a:buClr>
            </a:pPr>
            <a:r>
              <a:rPr lang="en-US"/>
              <a:t>Average nightly rate for </a:t>
            </a:r>
            <a:r>
              <a:rPr lang="en-US" err="1"/>
              <a:t>superhosts</a:t>
            </a:r>
            <a:r>
              <a:rPr lang="en-US"/>
              <a:t> in Chicago is higher than Houston with a highest average nightly rate in Houston is $139.01 while it is </a:t>
            </a:r>
            <a:r>
              <a:rPr lang="en-US">
                <a:ea typeface="+mn-lt"/>
                <a:cs typeface="+mn-lt"/>
              </a:rPr>
              <a:t>$170.11 in Chicago</a:t>
            </a:r>
            <a:endParaRPr lang="en-US" sz="2400">
              <a:solidFill>
                <a:srgbClr val="202124"/>
              </a:solidFill>
              <a:ea typeface="+mn-lt"/>
              <a:cs typeface="+mn-lt"/>
            </a:endParaRPr>
          </a:p>
          <a:p>
            <a:pPr>
              <a:buClr>
                <a:srgbClr val="262626"/>
              </a:buClr>
            </a:pPr>
            <a:endParaRPr lang="en-US"/>
          </a:p>
        </p:txBody>
      </p:sp>
      <p:pic>
        <p:nvPicPr>
          <p:cNvPr id="4" name="Picture 3" descr="A map of a city with many colored dots&#10;&#10;Description automatically generated">
            <a:extLst>
              <a:ext uri="{FF2B5EF4-FFF2-40B4-BE49-F238E27FC236}">
                <a16:creationId xmlns:a16="http://schemas.microsoft.com/office/drawing/2014/main" id="{514277CF-D3ED-115A-6BE6-42382E34F1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059" y="265134"/>
            <a:ext cx="5478054" cy="304739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Picture 7" descr="A map with many colored dots&#10;&#10;Description automatically generated">
            <a:extLst>
              <a:ext uri="{FF2B5EF4-FFF2-40B4-BE49-F238E27FC236}">
                <a16:creationId xmlns:a16="http://schemas.microsoft.com/office/drawing/2014/main" id="{C56D6DEB-B08F-FAD3-22F5-EA1585F716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714" y="3536175"/>
            <a:ext cx="5623753" cy="317494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3D3F8EB-CFD7-A6A9-0666-4D9D806F24E3}"/>
              </a:ext>
            </a:extLst>
          </p:cNvPr>
          <p:cNvSpPr txBox="1"/>
          <p:nvPr/>
        </p:nvSpPr>
        <p:spPr>
          <a:xfrm>
            <a:off x="103572" y="813786"/>
            <a:ext cx="266329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>
                <a:latin typeface="Calibri"/>
                <a:cs typeface="Calibri"/>
              </a:rPr>
              <a:t>Houston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F702EB2-DBA5-637A-A7F1-CFA9FF0E3314}"/>
              </a:ext>
            </a:extLst>
          </p:cNvPr>
          <p:cNvSpPr txBox="1"/>
          <p:nvPr/>
        </p:nvSpPr>
        <p:spPr>
          <a:xfrm>
            <a:off x="103572" y="4017145"/>
            <a:ext cx="266329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>
                <a:latin typeface="Calibri"/>
                <a:cs typeface="Calibri"/>
              </a:rPr>
              <a:t>Chicago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3D32C1F-39E5-67FB-3418-0DE4AB1234B5}"/>
              </a:ext>
            </a:extLst>
          </p:cNvPr>
          <p:cNvSpPr/>
          <p:nvPr/>
        </p:nvSpPr>
        <p:spPr>
          <a:xfrm>
            <a:off x="471161" y="221038"/>
            <a:ext cx="5607387" cy="3129435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5528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78632963-757B-40C2-BB84-FC6107A54D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866" y="0"/>
            <a:ext cx="12193866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853AE55-7E35-44B0-89F1-3F52B262AF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39709" y="253548"/>
            <a:ext cx="5612193" cy="6361598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DBC4BE4D-4B50-4F51-9F85-4B5D60B02D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87542" y="407588"/>
            <a:ext cx="5299768" cy="6022878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46A574-9085-63E7-AF19-750811EB7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6137" y="804073"/>
            <a:ext cx="4602152" cy="1345449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en-US" b="1"/>
              <a:t>Houston</a:t>
            </a:r>
            <a:br>
              <a:rPr lang="en-US" b="1"/>
            </a:br>
            <a:r>
              <a:rPr lang="en-US" b="1" err="1"/>
              <a:t>Superhost</a:t>
            </a:r>
            <a:r>
              <a:rPr lang="en-US" b="1"/>
              <a:t> vs. Non-</a:t>
            </a:r>
            <a:r>
              <a:rPr lang="en-US" b="1" err="1"/>
              <a:t>Superhost</a:t>
            </a:r>
            <a:r>
              <a:rPr lang="en-US" sz="3600" b="1"/>
              <a:t> </a:t>
            </a:r>
            <a:endParaRPr lang="en-US" sz="360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B9D75A05-256E-8B9E-63D1-005A1901FD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6137" y="2745639"/>
            <a:ext cx="4602152" cy="1144402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Clr>
                <a:srgbClr val="262626"/>
              </a:buClr>
            </a:pPr>
            <a:r>
              <a:rPr lang="en-US" err="1"/>
              <a:t>Superhosts</a:t>
            </a:r>
            <a:r>
              <a:rPr lang="en-US"/>
              <a:t> density when compared with non-</a:t>
            </a:r>
            <a:r>
              <a:rPr lang="en-US" err="1"/>
              <a:t>superhosts</a:t>
            </a:r>
            <a:r>
              <a:rPr lang="en-US"/>
              <a:t> is quite different in Houston</a:t>
            </a:r>
          </a:p>
          <a:p>
            <a:pPr>
              <a:buClr>
                <a:srgbClr val="262626"/>
              </a:buClr>
            </a:pPr>
            <a:r>
              <a:rPr lang="en-US" err="1"/>
              <a:t>Superhost</a:t>
            </a:r>
            <a:r>
              <a:rPr lang="en-US"/>
              <a:t> density is higher in city centers </a:t>
            </a:r>
          </a:p>
          <a:p>
            <a:pPr marL="0" indent="0">
              <a:buClr>
                <a:srgbClr val="262626"/>
              </a:buClr>
              <a:buNone/>
            </a:pPr>
            <a:endParaRPr lang="en-US"/>
          </a:p>
          <a:p>
            <a:pPr>
              <a:buClr>
                <a:srgbClr val="262626"/>
              </a:buClr>
            </a:pPr>
            <a:endParaRPr lang="en-US"/>
          </a:p>
        </p:txBody>
      </p:sp>
      <p:pic>
        <p:nvPicPr>
          <p:cNvPr id="5" name="Picture 4" descr="A diagram of a cluster of dots&#10;&#10;Description automatically generated">
            <a:extLst>
              <a:ext uri="{FF2B5EF4-FFF2-40B4-BE49-F238E27FC236}">
                <a16:creationId xmlns:a16="http://schemas.microsoft.com/office/drawing/2014/main" id="{EE5C1A42-17E9-D849-C54A-413556F9E4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915" y="3512505"/>
            <a:ext cx="5690844" cy="31473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F10E47C-98D5-F5AC-449F-27D5F900A0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943" y="311244"/>
            <a:ext cx="5721397" cy="3111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89767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Savon">
      <a:majorFont>
        <a:latin typeface="Avenir Next LT Pro Light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venir Next LT Pro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VTI" id="{A72E8C35-66DD-49F8-AF66-813F19B983AE}" vid="{93CCBC76-B7A1-4C3D-93EA-5CE34C4670F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Blue">
    <a:dk1>
      <a:sysClr val="windowText" lastClr="000000"/>
    </a:dk1>
    <a:lt1>
      <a:sysClr val="window" lastClr="FFFFFF"/>
    </a:lt1>
    <a:dk2>
      <a:srgbClr val="17406D"/>
    </a:dk2>
    <a:lt2>
      <a:srgbClr val="DBEF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F49100"/>
    </a:hlink>
    <a:folHlink>
      <a:srgbClr val="85DFD0"/>
    </a:folHlink>
  </a:clrScheme>
</a:themeOverride>
</file>

<file path=ppt/theme/themeOverride10.xml><?xml version="1.0" encoding="utf-8"?>
<a:themeOverride xmlns:a="http://schemas.openxmlformats.org/drawingml/2006/main">
  <a:clrScheme name="Blue">
    <a:dk1>
      <a:sysClr val="windowText" lastClr="000000"/>
    </a:dk1>
    <a:lt1>
      <a:sysClr val="window" lastClr="FFFFFF"/>
    </a:lt1>
    <a:dk2>
      <a:srgbClr val="17406D"/>
    </a:dk2>
    <a:lt2>
      <a:srgbClr val="DBEF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F49100"/>
    </a:hlink>
    <a:folHlink>
      <a:srgbClr val="85DFD0"/>
    </a:folHlink>
  </a:clrScheme>
</a:themeOverride>
</file>

<file path=ppt/theme/themeOverride2.xml><?xml version="1.0" encoding="utf-8"?>
<a:themeOverride xmlns:a="http://schemas.openxmlformats.org/drawingml/2006/main">
  <a:clrScheme name="Blue">
    <a:dk1>
      <a:sysClr val="windowText" lastClr="000000"/>
    </a:dk1>
    <a:lt1>
      <a:sysClr val="window" lastClr="FFFFFF"/>
    </a:lt1>
    <a:dk2>
      <a:srgbClr val="17406D"/>
    </a:dk2>
    <a:lt2>
      <a:srgbClr val="DBEF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F49100"/>
    </a:hlink>
    <a:folHlink>
      <a:srgbClr val="85DFD0"/>
    </a:folHlink>
  </a:clrScheme>
</a:themeOverride>
</file>

<file path=ppt/theme/themeOverride3.xml><?xml version="1.0" encoding="utf-8"?>
<a:themeOverride xmlns:a="http://schemas.openxmlformats.org/drawingml/2006/main">
  <a:clrScheme name="Blue">
    <a:dk1>
      <a:sysClr val="windowText" lastClr="000000"/>
    </a:dk1>
    <a:lt1>
      <a:sysClr val="window" lastClr="FFFFFF"/>
    </a:lt1>
    <a:dk2>
      <a:srgbClr val="17406D"/>
    </a:dk2>
    <a:lt2>
      <a:srgbClr val="DBEF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F49100"/>
    </a:hlink>
    <a:folHlink>
      <a:srgbClr val="85DFD0"/>
    </a:folHlink>
  </a:clrScheme>
</a:themeOverride>
</file>

<file path=ppt/theme/themeOverride4.xml><?xml version="1.0" encoding="utf-8"?>
<a:themeOverride xmlns:a="http://schemas.openxmlformats.org/drawingml/2006/main">
  <a:clrScheme name="Blue">
    <a:dk1>
      <a:sysClr val="windowText" lastClr="000000"/>
    </a:dk1>
    <a:lt1>
      <a:sysClr val="window" lastClr="FFFFFF"/>
    </a:lt1>
    <a:dk2>
      <a:srgbClr val="17406D"/>
    </a:dk2>
    <a:lt2>
      <a:srgbClr val="DBEF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F49100"/>
    </a:hlink>
    <a:folHlink>
      <a:srgbClr val="85DFD0"/>
    </a:folHlink>
  </a:clrScheme>
</a:themeOverride>
</file>

<file path=ppt/theme/themeOverride5.xml><?xml version="1.0" encoding="utf-8"?>
<a:themeOverride xmlns:a="http://schemas.openxmlformats.org/drawingml/2006/main">
  <a:clrScheme name="Blue">
    <a:dk1>
      <a:sysClr val="windowText" lastClr="000000"/>
    </a:dk1>
    <a:lt1>
      <a:sysClr val="window" lastClr="FFFFFF"/>
    </a:lt1>
    <a:dk2>
      <a:srgbClr val="17406D"/>
    </a:dk2>
    <a:lt2>
      <a:srgbClr val="DBEF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F49100"/>
    </a:hlink>
    <a:folHlink>
      <a:srgbClr val="85DFD0"/>
    </a:folHlink>
  </a:clrScheme>
</a:themeOverride>
</file>

<file path=ppt/theme/themeOverride6.xml><?xml version="1.0" encoding="utf-8"?>
<a:themeOverride xmlns:a="http://schemas.openxmlformats.org/drawingml/2006/main">
  <a:clrScheme name="Blue">
    <a:dk1>
      <a:sysClr val="windowText" lastClr="000000"/>
    </a:dk1>
    <a:lt1>
      <a:sysClr val="window" lastClr="FFFFFF"/>
    </a:lt1>
    <a:dk2>
      <a:srgbClr val="17406D"/>
    </a:dk2>
    <a:lt2>
      <a:srgbClr val="DBEF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F49100"/>
    </a:hlink>
    <a:folHlink>
      <a:srgbClr val="85DFD0"/>
    </a:folHlink>
  </a:clrScheme>
</a:themeOverride>
</file>

<file path=ppt/theme/themeOverride7.xml><?xml version="1.0" encoding="utf-8"?>
<a:themeOverride xmlns:a="http://schemas.openxmlformats.org/drawingml/2006/main">
  <a:clrScheme name="Blue">
    <a:dk1>
      <a:sysClr val="windowText" lastClr="000000"/>
    </a:dk1>
    <a:lt1>
      <a:sysClr val="window" lastClr="FFFFFF"/>
    </a:lt1>
    <a:dk2>
      <a:srgbClr val="17406D"/>
    </a:dk2>
    <a:lt2>
      <a:srgbClr val="DBEF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F49100"/>
    </a:hlink>
    <a:folHlink>
      <a:srgbClr val="85DFD0"/>
    </a:folHlink>
  </a:clrScheme>
</a:themeOverride>
</file>

<file path=ppt/theme/themeOverride8.xml><?xml version="1.0" encoding="utf-8"?>
<a:themeOverride xmlns:a="http://schemas.openxmlformats.org/drawingml/2006/main">
  <a:clrScheme name="Blue">
    <a:dk1>
      <a:sysClr val="windowText" lastClr="000000"/>
    </a:dk1>
    <a:lt1>
      <a:sysClr val="window" lastClr="FFFFFF"/>
    </a:lt1>
    <a:dk2>
      <a:srgbClr val="17406D"/>
    </a:dk2>
    <a:lt2>
      <a:srgbClr val="DBEF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F49100"/>
    </a:hlink>
    <a:folHlink>
      <a:srgbClr val="85DFD0"/>
    </a:folHlink>
  </a:clrScheme>
</a:themeOverride>
</file>

<file path=ppt/theme/themeOverride9.xml><?xml version="1.0" encoding="utf-8"?>
<a:themeOverride xmlns:a="http://schemas.openxmlformats.org/drawingml/2006/main">
  <a:clrScheme name="Blue">
    <a:dk1>
      <a:sysClr val="windowText" lastClr="000000"/>
    </a:dk1>
    <a:lt1>
      <a:sysClr val="window" lastClr="FFFFFF"/>
    </a:lt1>
    <a:dk2>
      <a:srgbClr val="17406D"/>
    </a:dk2>
    <a:lt2>
      <a:srgbClr val="DBEF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F49100"/>
    </a:hlink>
    <a:folHlink>
      <a:srgbClr val="85DFD0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975FBC4-9D33-46BE-911D-419763BA9AF9}">
  <ds:schemaRefs>
    <ds:schemaRef ds:uri="71af3243-3dd4-4a8d-8c0d-dd76da1f02a5"/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294F055B-D391-44D3-A87A-BCD07BD5A31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6DBD101-FC0A-4B21-82B0-57CAA7AEEC71}">
  <ds:schemaRefs>
    <ds:schemaRef ds:uri="16c05727-aa75-4e4a-9b5f-8a80a1165891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Woven fibers</Template>
  <TotalTime>0</TotalTime>
  <Words>1358</Words>
  <Application>Microsoft Office PowerPoint</Application>
  <PresentationFormat>Widescreen</PresentationFormat>
  <Paragraphs>154</Paragraphs>
  <Slides>34</Slides>
  <Notes>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5" baseType="lpstr">
      <vt:lpstr>SavonVTI</vt:lpstr>
      <vt:lpstr>What makes an Airbnb superhost truly super?</vt:lpstr>
      <vt:lpstr>Secondary Research</vt:lpstr>
      <vt:lpstr>Review Articles and Journals</vt:lpstr>
      <vt:lpstr>Exploratory Analysis</vt:lpstr>
      <vt:lpstr>Summary Statistics</vt:lpstr>
      <vt:lpstr>Exploratory Questions</vt:lpstr>
      <vt:lpstr>Superhosts and Price/Availability</vt:lpstr>
      <vt:lpstr>Clustering of Superhost Activity</vt:lpstr>
      <vt:lpstr>Houston Superhost vs. Non-Superhost </vt:lpstr>
      <vt:lpstr>Chicago Superhost vs. Non-Superhost </vt:lpstr>
      <vt:lpstr>Model Exploration</vt:lpstr>
      <vt:lpstr>Logistic Regression</vt:lpstr>
      <vt:lpstr>Neural Network  </vt:lpstr>
      <vt:lpstr>Final Model </vt:lpstr>
      <vt:lpstr>Ensemble Model (Final Model)</vt:lpstr>
      <vt:lpstr>Final Model Overfitting Checks</vt:lpstr>
      <vt:lpstr>Business Insights</vt:lpstr>
      <vt:lpstr>Key Performance Indicators for attaining and maintaining Superhost status</vt:lpstr>
      <vt:lpstr>Average Increase in Revenue</vt:lpstr>
      <vt:lpstr>PowerPoint Presentation</vt:lpstr>
      <vt:lpstr>Thank you</vt:lpstr>
      <vt:lpstr>Appendix </vt:lpstr>
      <vt:lpstr>Secondary Research</vt:lpstr>
      <vt:lpstr>Interesting Insights from Literature Review</vt:lpstr>
      <vt:lpstr>Research Articles      </vt:lpstr>
      <vt:lpstr>PowerPoint Presentation</vt:lpstr>
      <vt:lpstr>Exploratory Analysis</vt:lpstr>
      <vt:lpstr>PowerPoint Presentation</vt:lpstr>
      <vt:lpstr>Ratio of Superhosts to All Hosts Across U.S. Cities</vt:lpstr>
      <vt:lpstr>Is there a bias against Superhosts for reviews and ratings in Houston? </vt:lpstr>
      <vt:lpstr>Is there a bias against Superhosts for reviews and ratings in Chicago ?</vt:lpstr>
      <vt:lpstr>Final Model </vt:lpstr>
      <vt:lpstr>Ensemble Model- Points to note</vt:lpstr>
      <vt:lpstr>Evaluation and Visualization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 makes an Airbnb superhost truly super?</dc:title>
  <dc:creator>hassan abrar</dc:creator>
  <cp:lastModifiedBy>hassan abrar</cp:lastModifiedBy>
  <cp:revision>2</cp:revision>
  <dcterms:created xsi:type="dcterms:W3CDTF">2023-12-03T15:54:18Z</dcterms:created>
  <dcterms:modified xsi:type="dcterms:W3CDTF">2024-05-17T23:25:39Z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